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716" r:id="rId2"/>
    <p:sldMasterId id="2147483719" r:id="rId3"/>
    <p:sldMasterId id="2147483734" r:id="rId4"/>
  </p:sldMasterIdLst>
  <p:notesMasterIdLst>
    <p:notesMasterId r:id="rId10"/>
  </p:notesMasterIdLst>
  <p:handoutMasterIdLst>
    <p:handoutMasterId r:id="rId11"/>
  </p:handoutMasterIdLst>
  <p:sldIdLst>
    <p:sldId id="590" r:id="rId5"/>
    <p:sldId id="598" r:id="rId6"/>
    <p:sldId id="593" r:id="rId7"/>
    <p:sldId id="597" r:id="rId8"/>
    <p:sldId id="59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刘晓光" initials="LXG" lastIdx="1" clrIdx="0"/>
  <p:cmAuthor id="1" name="yuqiaoqun" initials="y" lastIdx="1" clrIdx="0"/>
  <p:cmAuthor id="2" name="dell" initials="d" lastIdx="0" clrIdx="1"/>
  <p:cmAuthor id="3" name="ying shi" initials="y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3080" autoAdjust="0"/>
  </p:normalViewPr>
  <p:slideViewPr>
    <p:cSldViewPr snapToGrid="0">
      <p:cViewPr varScale="1">
        <p:scale>
          <a:sx n="108" d="100"/>
          <a:sy n="108" d="100"/>
        </p:scale>
        <p:origin x="780" y="102"/>
      </p:cViewPr>
      <p:guideLst>
        <p:guide orient="horz" pos="2160"/>
        <p:guide pos="3896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A1B2-C38A-4514-9DF0-CA10892094E4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69F5E-6E7C-4080-9C45-B7AC86A5F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09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2B75-EB83-47D9-9361-C927B7A19A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47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12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05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2936"/>
              </a:lnSpc>
              <a:spcBef>
                <a:spcPts val="0"/>
              </a:spcBef>
              <a:buNone/>
              <a:defRPr sz="273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08319" indent="0" algn="ctr">
              <a:buNone/>
              <a:defRPr sz="2224"/>
            </a:lvl2pPr>
            <a:lvl3pPr marL="1016636" indent="0" algn="ctr">
              <a:buNone/>
              <a:defRPr sz="2001"/>
            </a:lvl3pPr>
            <a:lvl4pPr marL="1524956" indent="0" algn="ctr">
              <a:buNone/>
              <a:defRPr sz="1779"/>
            </a:lvl4pPr>
            <a:lvl5pPr marL="2033274" indent="0" algn="ctr">
              <a:buNone/>
              <a:defRPr sz="1779"/>
            </a:lvl5pPr>
            <a:lvl6pPr marL="2541592" indent="0" algn="ctr">
              <a:buNone/>
              <a:defRPr sz="1779"/>
            </a:lvl6pPr>
            <a:lvl7pPr marL="3049911" indent="0" algn="ctr">
              <a:buNone/>
              <a:defRPr sz="1779"/>
            </a:lvl7pPr>
            <a:lvl8pPr marL="3558231" indent="0" algn="ctr">
              <a:buNone/>
              <a:defRPr sz="1779"/>
            </a:lvl8pPr>
            <a:lvl9pPr marL="4066548" indent="0" algn="ctr">
              <a:buNone/>
              <a:defRPr sz="1779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5739" y="1512877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53538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 sz="1541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281613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034003" algn="ctr"/>
              </a:tabLst>
              <a:defRPr sz="136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40270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034003" algn="ctr"/>
              </a:tabLst>
              <a:defRPr sz="1112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450075" indent="-146495">
              <a:buFont typeface="Arial" panose="020B0604020202020204" pitchFamily="34" charset="0"/>
              <a:buChar char="•"/>
              <a:tabLst>
                <a:tab pos="1034287" algn="ctr"/>
              </a:tabLst>
              <a:defRPr sz="1112" baseline="0"/>
            </a:lvl4pPr>
            <a:lvl5pPr marL="450075" indent="-146495">
              <a:buFont typeface="Arial" panose="020B0604020202020204" pitchFamily="34" charset="0"/>
              <a:buChar char="•"/>
              <a:tabLst>
                <a:tab pos="1034287" algn="ctr"/>
              </a:tabLst>
              <a:defRPr sz="1112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281613" marR="0" lvl="1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940270" marR="0" lvl="2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940270" marR="0" lvl="2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26070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36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15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54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93763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569521" y="177598"/>
            <a:ext cx="6582596" cy="598163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项目标题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69521" y="976890"/>
            <a:ext cx="11105064" cy="5184576"/>
          </a:xfrm>
        </p:spPr>
        <p:txBody>
          <a:bodyPr>
            <a:normAutofit/>
          </a:bodyPr>
          <a:lstStyle>
            <a:lvl1pPr marL="391795" marR="0" indent="-391795" algn="l" defTabSz="104394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 sz="1600" b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此处文字为微软雅黑</a:t>
            </a:r>
            <a:endParaRPr lang="en-US" altLang="zh-CN" dirty="0"/>
          </a:p>
          <a:p>
            <a:pPr lvl="0"/>
            <a:endParaRPr lang="en-US" altLang="zh-CN" dirty="0"/>
          </a:p>
          <a:p>
            <a:pPr lvl="0"/>
            <a:endParaRPr lang="zh-CN" altLang="en-US" dirty="0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522229" y="757028"/>
            <a:ext cx="939195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569522" y="6381328"/>
            <a:ext cx="1101597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9496" y="273222"/>
            <a:ext cx="2018834" cy="62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5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图片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62"/>
          <p:cNvPicPr>
            <a:picLocks noChangeAspect="1"/>
          </p:cNvPicPr>
          <p:nvPr userDrawn="1"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78"/>
          <a:stretch>
            <a:fillRect/>
          </a:stretch>
        </p:blipFill>
        <p:spPr bwMode="auto">
          <a:xfrm>
            <a:off x="1" y="6093885"/>
            <a:ext cx="12189884" cy="76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7249" y="1402064"/>
            <a:ext cx="3919502" cy="72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110" dirty="0">
                <a:solidFill>
                  <a:schemeClr val="tx1"/>
                </a:solidFill>
              </a:rPr>
              <a:t>Thank you.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0"/>
          </p:nvPr>
        </p:nvSpPr>
        <p:spPr>
          <a:xfrm>
            <a:off x="838200" y="1720850"/>
            <a:ext cx="3492500" cy="42497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4800600" y="1720850"/>
            <a:ext cx="6804025" cy="4249738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9289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0"/>
          </p:nvPr>
        </p:nvSpPr>
        <p:spPr>
          <a:xfrm>
            <a:off x="838200" y="1600200"/>
            <a:ext cx="10672763" cy="383222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188017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0"/>
          </p:nvPr>
        </p:nvSpPr>
        <p:spPr>
          <a:xfrm>
            <a:off x="838200" y="1720850"/>
            <a:ext cx="3492500" cy="42497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4800600" y="1720850"/>
            <a:ext cx="6804025" cy="4249738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602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757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903E80EA-F50F-AC47-9557-9E976DDB9959}"/>
              </a:ext>
            </a:extLst>
          </p:cNvPr>
          <p:cNvSpPr/>
          <p:nvPr userDrawn="1"/>
        </p:nvSpPr>
        <p:spPr>
          <a:xfrm>
            <a:off x="1" y="0"/>
            <a:ext cx="12192000" cy="6359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kumimoji="1" lang="zh-CN" altLang="en-US" dirty="0">
              <a:solidFill>
                <a:prstClr val="white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4FC2E9D4-C9A8-7A40-AD55-66AD1E2AF4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0" cy="567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5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16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1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04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37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4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95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6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785A3D6-1271-D247-9E96-1B376F4BE7BE}"/>
              </a:ext>
            </a:extLst>
          </p:cNvPr>
          <p:cNvSpPr txBox="1"/>
          <p:nvPr userDrawn="1"/>
        </p:nvSpPr>
        <p:spPr>
          <a:xfrm>
            <a:off x="1095040" y="6356941"/>
            <a:ext cx="1462895" cy="22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2702"/>
            <a:r>
              <a:rPr lang="en-US" sz="83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EE2EE-BF4D-7A4A-B3C6-9E47668CCD98}"/>
              </a:ext>
            </a:extLst>
          </p:cNvPr>
          <p:cNvSpPr txBox="1"/>
          <p:nvPr userDrawn="1"/>
        </p:nvSpPr>
        <p:spPr>
          <a:xfrm>
            <a:off x="733845" y="6402806"/>
            <a:ext cx="499534" cy="1283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762478">
              <a:defRPr/>
            </a:pPr>
            <a:fld id="{C3837181-38C6-AD4F-B8BA-B444770388BB}" type="slidenum">
              <a:rPr lang="en-US" sz="83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762478">
                <a:defRPr/>
              </a:pPr>
              <a:t>‹#›</a:t>
            </a:fld>
            <a:endParaRPr lang="en-US" sz="83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图片 4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018" y="6319872"/>
            <a:ext cx="1268579" cy="271153"/>
          </a:xfrm>
          <a:prstGeom prst="rect">
            <a:avLst/>
          </a:prstGeom>
        </p:spPr>
      </p:pic>
      <p:grpSp>
        <p:nvGrpSpPr>
          <p:cNvPr id="25" name="组合 24"/>
          <p:cNvGrpSpPr/>
          <p:nvPr userDrawn="1"/>
        </p:nvGrpSpPr>
        <p:grpSpPr>
          <a:xfrm>
            <a:off x="12305352" y="2949355"/>
            <a:ext cx="1888297" cy="3917264"/>
            <a:chOff x="12310160" y="2282859"/>
            <a:chExt cx="1889034" cy="4583761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0160" y="2282859"/>
              <a:ext cx="1889034" cy="672242"/>
              <a:chOff x="12310160" y="2227995"/>
              <a:chExt cx="1889034" cy="672242"/>
            </a:xfrm>
          </p:grpSpPr>
          <p:sp>
            <p:nvSpPr>
              <p:cNvPr id="44" name="矩形 5">
                <a:extLst>
                  <a:ext uri="{FF2B5EF4-FFF2-40B4-BE49-F238E27FC236}">
                    <a16:creationId xmlns:a16="http://schemas.microsoft.com/office/drawing/2014/main" xmlns="" id="{3B0B5EC2-EA55-CC45-A9D0-D5EA5D768C99}"/>
                  </a:ext>
                </a:extLst>
              </p:cNvPr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186C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200/16/46</a:t>
                </a:r>
              </a:p>
            </p:txBody>
          </p:sp>
          <p:sp>
            <p:nvSpPr>
              <p:cNvPr id="45" name="矩形 9">
                <a:extLst>
                  <a:ext uri="{FF2B5EF4-FFF2-40B4-BE49-F238E27FC236}">
                    <a16:creationId xmlns:a16="http://schemas.microsoft.com/office/drawing/2014/main" xmlns="" id="{992224C5-04A6-C041-B257-13137945DBB8}"/>
                  </a:ext>
                </a:extLst>
              </p:cNvPr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185C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199/0/11</a:t>
                </a:r>
              </a:p>
            </p:txBody>
          </p:sp>
          <p:sp>
            <p:nvSpPr>
              <p:cNvPr id="46" name="文本框 31">
                <a:extLst>
                  <a:ext uri="{FF2B5EF4-FFF2-40B4-BE49-F238E27FC236}">
                    <a16:creationId xmlns:a16="http://schemas.microsoft.com/office/drawing/2014/main" xmlns="" id="{58918196-0639-EE4B-AFC2-315BE04587B9}"/>
                  </a:ext>
                </a:extLst>
              </p:cNvPr>
              <p:cNvSpPr txBox="1"/>
              <p:nvPr userDrawn="1"/>
            </p:nvSpPr>
            <p:spPr>
              <a:xfrm>
                <a:off x="12310160" y="2227995"/>
                <a:ext cx="525990" cy="123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782702"/>
                <a:r>
                  <a:rPr kumimoji="1" lang="en-US" altLang="zh-CN" sz="685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Brand colors</a:t>
                </a:r>
                <a:endParaRPr kumimoji="1" lang="zh-CN" altLang="en-US" sz="685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315636" y="3079893"/>
              <a:ext cx="1883554" cy="3786727"/>
              <a:chOff x="12315636" y="3079893"/>
              <a:chExt cx="1883554" cy="3786727"/>
            </a:xfrm>
          </p:grpSpPr>
          <p:sp>
            <p:nvSpPr>
              <p:cNvPr id="28" name="矩形 12">
                <a:extLst>
                  <a:ext uri="{FF2B5EF4-FFF2-40B4-BE49-F238E27FC236}">
                    <a16:creationId xmlns:a16="http://schemas.microsoft.com/office/drawing/2014/main" xmlns="" id="{DCA8B73C-0B87-284F-805F-752EBF20B768}"/>
                  </a:ext>
                </a:extLst>
              </p:cNvPr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234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90/79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矩形 13">
                <a:extLst>
                  <a:ext uri="{FF2B5EF4-FFF2-40B4-BE49-F238E27FC236}">
                    <a16:creationId xmlns:a16="http://schemas.microsoft.com/office/drawing/2014/main" xmlns="" id="{138A39A8-BB4E-CD4E-9201-F1785C874F92}"/>
                  </a:ext>
                </a:extLst>
              </p:cNvPr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120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0/15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文本框 15">
                <a:extLst>
                  <a:ext uri="{FF2B5EF4-FFF2-40B4-BE49-F238E27FC236}">
                    <a16:creationId xmlns:a16="http://schemas.microsoft.com/office/drawing/2014/main" xmlns="" id="{8F53C07A-1022-C740-8F8D-97538E174D38}"/>
                  </a:ext>
                </a:extLst>
              </p:cNvPr>
              <p:cNvSpPr txBox="1"/>
              <p:nvPr userDrawn="1"/>
            </p:nvSpPr>
            <p:spPr>
              <a:xfrm>
                <a:off x="12320783" y="3079893"/>
                <a:ext cx="1221048" cy="138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defTabSz="782702"/>
                <a:r>
                  <a:rPr kumimoji="1" lang="en-US" altLang="zh-CN" sz="770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Supporting colors</a:t>
                </a:r>
                <a:endParaRPr kumimoji="1" lang="zh-CN" altLang="en-US" sz="770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31" name="矩形 16">
                <a:extLst>
                  <a:ext uri="{FF2B5EF4-FFF2-40B4-BE49-F238E27FC236}">
                    <a16:creationId xmlns:a16="http://schemas.microsoft.com/office/drawing/2014/main" xmlns="" id="{306A7598-C00D-994F-82DA-B39F3C2E0AAD}"/>
                  </a:ext>
                </a:extLst>
              </p:cNvPr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248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181/60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矩形 17">
                <a:extLst>
                  <a:ext uri="{FF2B5EF4-FFF2-40B4-BE49-F238E27FC236}">
                    <a16:creationId xmlns:a16="http://schemas.microsoft.com/office/drawing/2014/main" xmlns="" id="{C1423292-FF2F-A74C-943E-1C3C47534098}"/>
                  </a:ext>
                </a:extLst>
              </p:cNvPr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235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92/1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矩形 18">
                <a:extLst>
                  <a:ext uri="{FF2B5EF4-FFF2-40B4-BE49-F238E27FC236}">
                    <a16:creationId xmlns:a16="http://schemas.microsoft.com/office/drawing/2014/main" xmlns="" id="{2A29AF15-F5C4-A842-A63B-5DBA549CB92F}"/>
                  </a:ext>
                </a:extLst>
              </p:cNvPr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137/137/137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矩形 19">
                <a:extLst>
                  <a:ext uri="{FF2B5EF4-FFF2-40B4-BE49-F238E27FC236}">
                    <a16:creationId xmlns:a16="http://schemas.microsoft.com/office/drawing/2014/main" xmlns="" id="{E9EA970A-4D36-BC41-B8BE-40DF553320E7}"/>
                  </a:ext>
                </a:extLst>
              </p:cNvPr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35/24/21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矩形 22">
                <a:extLst>
                  <a:ext uri="{FF2B5EF4-FFF2-40B4-BE49-F238E27FC236}">
                    <a16:creationId xmlns:a16="http://schemas.microsoft.com/office/drawing/2014/main" xmlns="" id="{14EE21FB-1D92-0241-ABA5-5E9A6AEE0DC8}"/>
                  </a:ext>
                </a:extLst>
              </p:cNvPr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221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221/221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矩形 12">
                <a:extLst>
                  <a:ext uri="{FF2B5EF4-FFF2-40B4-BE49-F238E27FC236}">
                    <a16:creationId xmlns:a16="http://schemas.microsoft.com/office/drawing/2014/main" xmlns="" id="{883734A3-2645-434A-9DCC-1416B6C687CC}"/>
                  </a:ext>
                </a:extLst>
              </p:cNvPr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233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140/128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矩形 13">
                <a:extLst>
                  <a:ext uri="{FF2B5EF4-FFF2-40B4-BE49-F238E27FC236}">
                    <a16:creationId xmlns:a16="http://schemas.microsoft.com/office/drawing/2014/main" xmlns="" id="{1FF13552-FB3D-134A-A80A-6CFB35DFE1A1}"/>
                  </a:ext>
                </a:extLst>
              </p:cNvPr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159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矩形 16">
                <a:extLst>
                  <a:ext uri="{FF2B5EF4-FFF2-40B4-BE49-F238E27FC236}">
                    <a16:creationId xmlns:a16="http://schemas.microsoft.com/office/drawing/2014/main" xmlns="" id="{0A96471B-CB12-1443-B01F-C14C9112C149}"/>
                  </a:ext>
                </a:extLst>
              </p:cNvPr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245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220/87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矩形 17">
                <a:extLst>
                  <a:ext uri="{FF2B5EF4-FFF2-40B4-BE49-F238E27FC236}">
                    <a16:creationId xmlns:a16="http://schemas.microsoft.com/office/drawing/2014/main" xmlns="" id="{61890D59-CF8B-1449-A836-3A304EC9A907}"/>
                  </a:ext>
                </a:extLst>
              </p:cNvPr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133/0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矩形 18">
                <a:extLst>
                  <a:ext uri="{FF2B5EF4-FFF2-40B4-BE49-F238E27FC236}">
                    <a16:creationId xmlns:a16="http://schemas.microsoft.com/office/drawing/2014/main" xmlns="" id="{0466A1E1-E7C7-FD49-9880-9E44BED19FF5}"/>
                  </a:ext>
                </a:extLst>
              </p:cNvPr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181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181/181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矩形 19">
                <a:extLst>
                  <a:ext uri="{FF2B5EF4-FFF2-40B4-BE49-F238E27FC236}">
                    <a16:creationId xmlns:a16="http://schemas.microsoft.com/office/drawing/2014/main" xmlns="" id="{B21AD6AC-1275-0142-A9EA-D77B26CB40EF}"/>
                  </a:ext>
                </a:extLst>
              </p:cNvPr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89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87/87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矩形 22">
                <a:extLst>
                  <a:ext uri="{FF2B5EF4-FFF2-40B4-BE49-F238E27FC236}">
                    <a16:creationId xmlns:a16="http://schemas.microsoft.com/office/drawing/2014/main" xmlns="" id="{238BAC2A-AE09-A84D-875D-8472236D6610}"/>
                  </a:ext>
                </a:extLst>
              </p:cNvPr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255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255/255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011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1016636" rtl="0" eaLnBrk="1" latinLnBrk="0" hangingPunct="1">
        <a:lnSpc>
          <a:spcPct val="90000"/>
        </a:lnSpc>
        <a:spcBef>
          <a:spcPct val="0"/>
        </a:spcBef>
        <a:buNone/>
        <a:defRPr sz="48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160" indent="-254160" algn="l" defTabSz="1016636" rtl="0" eaLnBrk="1" latinLnBrk="0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47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9" kern="1200">
          <a:solidFill>
            <a:schemeClr val="tx1"/>
          </a:solidFill>
          <a:latin typeface="+mn-lt"/>
          <a:ea typeface="+mn-ea"/>
          <a:cs typeface="+mn-cs"/>
        </a:defRPr>
      </a:lvl2pPr>
      <a:lvl3pPr marL="127079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779115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287433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795752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304070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81238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32070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508319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01663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52495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33274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41592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04991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55823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066548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4487" userDrawn="1">
          <p15:clr>
            <a:srgbClr val="F26B43"/>
          </p15:clr>
        </p15:guide>
        <p15:guide id="3" pos="535" userDrawn="1">
          <p15:clr>
            <a:srgbClr val="F26B43"/>
          </p15:clr>
        </p15:guide>
        <p15:guide id="4" pos="8438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 userDrawn="1"/>
        </p:nvGrpSpPr>
        <p:grpSpPr>
          <a:xfrm>
            <a:off x="12211508" y="2931937"/>
            <a:ext cx="1982142" cy="3934682"/>
            <a:chOff x="12216278" y="2262477"/>
            <a:chExt cx="1982916" cy="4604143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5635" y="2262477"/>
              <a:ext cx="1883559" cy="692624"/>
              <a:chOff x="12315635" y="2207613"/>
              <a:chExt cx="1883559" cy="692624"/>
            </a:xfrm>
          </p:grpSpPr>
          <p:sp>
            <p:nvSpPr>
              <p:cNvPr id="44" name="矩形 5">
                <a:extLst>
                  <a:ext uri="{FF2B5EF4-FFF2-40B4-BE49-F238E27FC236}">
                    <a16:creationId xmlns:a16="http://schemas.microsoft.com/office/drawing/2014/main" xmlns="" id="{3B0B5EC2-EA55-CC45-A9D0-D5EA5D768C99}"/>
                  </a:ext>
                </a:extLst>
              </p:cNvPr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186C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200/16/46</a:t>
                </a:r>
              </a:p>
            </p:txBody>
          </p:sp>
          <p:sp>
            <p:nvSpPr>
              <p:cNvPr id="45" name="矩形 9">
                <a:extLst>
                  <a:ext uri="{FF2B5EF4-FFF2-40B4-BE49-F238E27FC236}">
                    <a16:creationId xmlns:a16="http://schemas.microsoft.com/office/drawing/2014/main" xmlns="" id="{992224C5-04A6-C041-B257-13137945DBB8}"/>
                  </a:ext>
                </a:extLst>
              </p:cNvPr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185C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199/0/11</a:t>
                </a:r>
              </a:p>
            </p:txBody>
          </p:sp>
          <p:sp>
            <p:nvSpPr>
              <p:cNvPr id="46" name="文本框 31">
                <a:extLst>
                  <a:ext uri="{FF2B5EF4-FFF2-40B4-BE49-F238E27FC236}">
                    <a16:creationId xmlns:a16="http://schemas.microsoft.com/office/drawing/2014/main" xmlns="" id="{58918196-0639-EE4B-AFC2-315BE04587B9}"/>
                  </a:ext>
                </a:extLst>
              </p:cNvPr>
              <p:cNvSpPr txBox="1"/>
              <p:nvPr userDrawn="1"/>
            </p:nvSpPr>
            <p:spPr>
              <a:xfrm>
                <a:off x="12355690" y="2207613"/>
                <a:ext cx="327141" cy="154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 defTabSz="782702"/>
                <a:r>
                  <a:rPr kumimoji="1" lang="zh-CN" altLang="en-US" sz="856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品牌色</a:t>
                </a: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216278" y="3080825"/>
              <a:ext cx="1982912" cy="3785795"/>
              <a:chOff x="12216278" y="3080825"/>
              <a:chExt cx="1982912" cy="3785795"/>
            </a:xfrm>
          </p:grpSpPr>
          <p:sp>
            <p:nvSpPr>
              <p:cNvPr id="28" name="矩形 12">
                <a:extLst>
                  <a:ext uri="{FF2B5EF4-FFF2-40B4-BE49-F238E27FC236}">
                    <a16:creationId xmlns:a16="http://schemas.microsoft.com/office/drawing/2014/main" xmlns="" id="{DCA8B73C-0B87-284F-805F-752EBF20B768}"/>
                  </a:ext>
                </a:extLst>
              </p:cNvPr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234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90/79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矩形 13">
                <a:extLst>
                  <a:ext uri="{FF2B5EF4-FFF2-40B4-BE49-F238E27FC236}">
                    <a16:creationId xmlns:a16="http://schemas.microsoft.com/office/drawing/2014/main" xmlns="" id="{138A39A8-BB4E-CD4E-9201-F1785C874F92}"/>
                  </a:ext>
                </a:extLst>
              </p:cNvPr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120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0/15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文本框 15">
                <a:extLst>
                  <a:ext uri="{FF2B5EF4-FFF2-40B4-BE49-F238E27FC236}">
                    <a16:creationId xmlns:a16="http://schemas.microsoft.com/office/drawing/2014/main" xmlns="" id="{8F53C07A-1022-C740-8F8D-97538E174D38}"/>
                  </a:ext>
                </a:extLst>
              </p:cNvPr>
              <p:cNvSpPr txBox="1"/>
              <p:nvPr userDrawn="1"/>
            </p:nvSpPr>
            <p:spPr>
              <a:xfrm>
                <a:off x="12216278" y="3080825"/>
                <a:ext cx="56938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algn="ctr" defTabSz="782702"/>
                <a:r>
                  <a:rPr kumimoji="1" lang="zh-CN" altLang="en-US" sz="856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辅助色</a:t>
                </a:r>
              </a:p>
            </p:txBody>
          </p:sp>
          <p:sp>
            <p:nvSpPr>
              <p:cNvPr id="31" name="矩形 16">
                <a:extLst>
                  <a:ext uri="{FF2B5EF4-FFF2-40B4-BE49-F238E27FC236}">
                    <a16:creationId xmlns:a16="http://schemas.microsoft.com/office/drawing/2014/main" xmlns="" id="{306A7598-C00D-994F-82DA-B39F3C2E0AAD}"/>
                  </a:ext>
                </a:extLst>
              </p:cNvPr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248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181/60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矩形 17">
                <a:extLst>
                  <a:ext uri="{FF2B5EF4-FFF2-40B4-BE49-F238E27FC236}">
                    <a16:creationId xmlns:a16="http://schemas.microsoft.com/office/drawing/2014/main" xmlns="" id="{C1423292-FF2F-A74C-943E-1C3C47534098}"/>
                  </a:ext>
                </a:extLst>
              </p:cNvPr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235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92/1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矩形 18">
                <a:extLst>
                  <a:ext uri="{FF2B5EF4-FFF2-40B4-BE49-F238E27FC236}">
                    <a16:creationId xmlns:a16="http://schemas.microsoft.com/office/drawing/2014/main" xmlns="" id="{2A29AF15-F5C4-A842-A63B-5DBA549CB92F}"/>
                  </a:ext>
                </a:extLst>
              </p:cNvPr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137/137/137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矩形 19">
                <a:extLst>
                  <a:ext uri="{FF2B5EF4-FFF2-40B4-BE49-F238E27FC236}">
                    <a16:creationId xmlns:a16="http://schemas.microsoft.com/office/drawing/2014/main" xmlns="" id="{E9EA970A-4D36-BC41-B8BE-40DF553320E7}"/>
                  </a:ext>
                </a:extLst>
              </p:cNvPr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35/24/21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矩形 22">
                <a:extLst>
                  <a:ext uri="{FF2B5EF4-FFF2-40B4-BE49-F238E27FC236}">
                    <a16:creationId xmlns:a16="http://schemas.microsoft.com/office/drawing/2014/main" xmlns="" id="{14EE21FB-1D92-0241-ABA5-5E9A6AEE0DC8}"/>
                  </a:ext>
                </a:extLst>
              </p:cNvPr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221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221/221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矩形 12">
                <a:extLst>
                  <a:ext uri="{FF2B5EF4-FFF2-40B4-BE49-F238E27FC236}">
                    <a16:creationId xmlns:a16="http://schemas.microsoft.com/office/drawing/2014/main" xmlns="" id="{883734A3-2645-434A-9DCC-1416B6C687CC}"/>
                  </a:ext>
                </a:extLst>
              </p:cNvPr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233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140/128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矩形 13">
                <a:extLst>
                  <a:ext uri="{FF2B5EF4-FFF2-40B4-BE49-F238E27FC236}">
                    <a16:creationId xmlns:a16="http://schemas.microsoft.com/office/drawing/2014/main" xmlns="" id="{1FF13552-FB3D-134A-A80A-6CFB35DFE1A1}"/>
                  </a:ext>
                </a:extLst>
              </p:cNvPr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159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矩形 16">
                <a:extLst>
                  <a:ext uri="{FF2B5EF4-FFF2-40B4-BE49-F238E27FC236}">
                    <a16:creationId xmlns:a16="http://schemas.microsoft.com/office/drawing/2014/main" xmlns="" id="{0A96471B-CB12-1443-B01F-C14C9112C149}"/>
                  </a:ext>
                </a:extLst>
              </p:cNvPr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245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220/87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矩形 17">
                <a:extLst>
                  <a:ext uri="{FF2B5EF4-FFF2-40B4-BE49-F238E27FC236}">
                    <a16:creationId xmlns:a16="http://schemas.microsoft.com/office/drawing/2014/main" xmlns="" id="{61890D59-CF8B-1449-A836-3A304EC9A907}"/>
                  </a:ext>
                </a:extLst>
              </p:cNvPr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133/0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矩形 18">
                <a:extLst>
                  <a:ext uri="{FF2B5EF4-FFF2-40B4-BE49-F238E27FC236}">
                    <a16:creationId xmlns:a16="http://schemas.microsoft.com/office/drawing/2014/main" xmlns="" id="{0466A1E1-E7C7-FD49-9880-9E44BED19FF5}"/>
                  </a:ext>
                </a:extLst>
              </p:cNvPr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181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181/181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矩形 19">
                <a:extLst>
                  <a:ext uri="{FF2B5EF4-FFF2-40B4-BE49-F238E27FC236}">
                    <a16:creationId xmlns:a16="http://schemas.microsoft.com/office/drawing/2014/main" xmlns="" id="{B21AD6AC-1275-0142-A9EA-D77B26CB40EF}"/>
                  </a:ext>
                </a:extLst>
              </p:cNvPr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89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87/87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矩形 22">
                <a:extLst>
                  <a:ext uri="{FF2B5EF4-FFF2-40B4-BE49-F238E27FC236}">
                    <a16:creationId xmlns:a16="http://schemas.microsoft.com/office/drawing/2014/main" xmlns="" id="{238BAC2A-AE09-A84D-875D-8472236D6610}"/>
                  </a:ext>
                </a:extLst>
              </p:cNvPr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255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255/255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33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1016636" rtl="0" eaLnBrk="1" latinLnBrk="0" hangingPunct="1">
        <a:lnSpc>
          <a:spcPct val="90000"/>
        </a:lnSpc>
        <a:spcBef>
          <a:spcPct val="0"/>
        </a:spcBef>
        <a:buNone/>
        <a:defRPr sz="48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160" indent="-254160" algn="l" defTabSz="1016636" rtl="0" eaLnBrk="1" latinLnBrk="0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47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9" kern="1200">
          <a:solidFill>
            <a:schemeClr val="tx1"/>
          </a:solidFill>
          <a:latin typeface="+mn-lt"/>
          <a:ea typeface="+mn-ea"/>
          <a:cs typeface="+mn-cs"/>
        </a:defRPr>
      </a:lvl2pPr>
      <a:lvl3pPr marL="127079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779115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287433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795752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304070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81238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32070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508319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01663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52495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33274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41592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04991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55823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066548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4487" userDrawn="1">
          <p15:clr>
            <a:srgbClr val="F26B43"/>
          </p15:clr>
        </p15:guide>
        <p15:guide id="3" pos="535" userDrawn="1">
          <p15:clr>
            <a:srgbClr val="F26B43"/>
          </p15:clr>
        </p15:guide>
        <p15:guide id="4" pos="8438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  <p:sldLayoutId id="2147483662" r:id="rId13"/>
    <p:sldLayoutId id="2147483663" r:id="rId14"/>
    <p:sldLayoutId id="214748373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-1" y="6359236"/>
            <a:ext cx="12192001" cy="498764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416139" y="6388299"/>
            <a:ext cx="4854791" cy="336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Intelligent Terminal Memory Association (“ITMA”) </a:t>
            </a:r>
            <a:r>
              <a:rPr lang="zh-CN" altLang="en-US" sz="1200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zh-CN" altLang="en-US" sz="12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智慧终端存储协会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5DCE8372-80C3-6D48-8A5B-E3B141E526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473" y="6513908"/>
            <a:ext cx="1180285" cy="21076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F793CA54-F113-5546-97B9-87DDC4ECFE85}"/>
              </a:ext>
            </a:extLst>
          </p:cNvPr>
          <p:cNvSpPr txBox="1"/>
          <p:nvPr userDrawn="1"/>
        </p:nvSpPr>
        <p:spPr>
          <a:xfrm>
            <a:off x="11299927" y="6560552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en-US" altLang="zh-CN" sz="1200" dirty="0">
                <a:solidFill>
                  <a:prstClr val="white"/>
                </a:solidFill>
              </a:rPr>
              <a:t>™</a:t>
            </a:r>
            <a:endParaRPr kumimoji="1" lang="zh-CN" alt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F3FCFEE4-860F-254C-A1B3-35D726063C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4538410"/>
            <a:ext cx="12192001" cy="2445672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36C9475B-77F5-6A40-B1B5-FC24A85D32EB}"/>
              </a:ext>
            </a:extLst>
          </p:cNvPr>
          <p:cNvSpPr/>
          <p:nvPr/>
        </p:nvSpPr>
        <p:spPr>
          <a:xfrm>
            <a:off x="2175720" y="2226400"/>
            <a:ext cx="7470315" cy="1308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NM 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1.0 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版本修订 补充容性负载相关参数建议</a:t>
            </a:r>
            <a:endParaRPr lang="en-US" altLang="zh-CN" sz="28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A revision proposal for Card capacitance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5BC81792-D8C4-C847-8400-4368DBEBA751}"/>
              </a:ext>
            </a:extLst>
          </p:cNvPr>
          <p:cNvGrpSpPr/>
          <p:nvPr/>
        </p:nvGrpSpPr>
        <p:grpSpPr>
          <a:xfrm>
            <a:off x="4663779" y="659451"/>
            <a:ext cx="2616368" cy="824600"/>
            <a:chOff x="4396100" y="1220391"/>
            <a:chExt cx="3007693" cy="947934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="" id="{87712CEF-BB89-2849-8464-03BEF5B215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4835" b="514"/>
            <a:stretch/>
          </p:blipFill>
          <p:spPr>
            <a:xfrm>
              <a:off x="4396100" y="1220391"/>
              <a:ext cx="2608224" cy="765890"/>
            </a:xfrm>
            <a:prstGeom prst="rect">
              <a:avLst/>
            </a:prstGeom>
          </p:spPr>
        </p:pic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94EB9A15-C163-FD45-911A-6EEF1E4AF8F8}"/>
                </a:ext>
              </a:extLst>
            </p:cNvPr>
            <p:cNvSpPr txBox="1"/>
            <p:nvPr/>
          </p:nvSpPr>
          <p:spPr>
            <a:xfrm>
              <a:off x="7004325" y="1768215"/>
              <a:ext cx="399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21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背景介绍：基于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1.0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版本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产品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问题，需修订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1.0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标准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，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确保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卡体验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/>
            </a:r>
            <a:b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Background</a:t>
            </a:r>
            <a:r>
              <a:rPr lang="zh-CN" altLang="en-US" sz="1600" b="0" dirty="0" smtClean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NM1.0 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standard needs to be revised to ensure NM card experience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31605" y="1062655"/>
            <a:ext cx="9532741" cy="16619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20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卡当前产品问题，影响用户体验</a:t>
            </a:r>
            <a:endParaRPr lang="en-US" altLang="zh-CN" sz="20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Main issues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当前收到来自厂商、用户反馈问题，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卡出现手机重启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卡移除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性能下降问题</a:t>
            </a:r>
            <a:endParaRPr lang="en-US" altLang="zh-CN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Feedback collected from vendors and users including smartphone restarted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NM card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removed unexpected,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performance reduction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5312" y="3354433"/>
            <a:ext cx="5567128" cy="28623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定位到主要问题</a:t>
            </a:r>
            <a:endParaRPr lang="en-US" altLang="zh-CN" sz="20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Key potential problem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Host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端需要保持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CLK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CMD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信号电平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1.8V </a:t>
            </a:r>
          </a:p>
          <a:p>
            <a:pPr marL="288000" lvl="1"/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Host ensure voltage level at 1.8v on CLK/CMD/Data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卡片容性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负载</a:t>
            </a:r>
            <a:r>
              <a:rPr lang="en-US" altLang="zh-CN" sz="1600" dirty="0" err="1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eMMC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协议规定为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6fF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，但</a:t>
            </a: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卡使用场景不同，金手指面积等因素影响，不能满足规范要求，导致性能问题</a:t>
            </a:r>
            <a:endParaRPr lang="en-US" altLang="zh-CN" sz="1600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Due to NM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card using scenario,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capacitance parameter can not meet the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eMMC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Spec requirements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460" y="4769340"/>
            <a:ext cx="5222474" cy="4102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289" y="5399125"/>
            <a:ext cx="5864711" cy="34807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366" y="3734283"/>
            <a:ext cx="1970596" cy="8591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1937" y="3741765"/>
            <a:ext cx="2500561" cy="80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建议解决方案：制定符合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卡的容性负载参数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/>
            </a:r>
            <a:b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Proposal</a:t>
            </a:r>
            <a:r>
              <a:rPr lang="zh-CN" altLang="en-US" sz="1600" b="0" dirty="0" smtClean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 defined the 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suitable capacitance </a:t>
            </a:r>
            <a:r>
              <a:rPr lang="en-US" altLang="zh-CN" sz="1600" b="0" dirty="0" smtClean="0">
                <a:solidFill>
                  <a:schemeClr val="tx1"/>
                </a:solidFill>
                <a:cs typeface="+mn-cs"/>
              </a:rPr>
              <a:t>parameter comply with NM card 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9845" y="1158242"/>
            <a:ext cx="9627451" cy="39087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建议解决方案</a:t>
            </a:r>
            <a:endParaRPr lang="en-US" altLang="zh-CN" sz="20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Proposal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收集当前已上市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卡容性负载参数标称值和实际测试值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，待收集完各方参数后，制定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符合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卡的容性负载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参数，请有意向参与该提案的报名成为参与单位，目前采集到江波龙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卡的值在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13pF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，请其他厂家测试反馈</a:t>
            </a:r>
            <a:endParaRPr lang="en-US" altLang="zh-CN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 smtClean="0"/>
              <a:t>defined </a:t>
            </a:r>
            <a:r>
              <a:rPr lang="en-US" altLang="zh-CN" sz="1400" dirty="0"/>
              <a:t>the suitable capacitance parameter comply with NM </a:t>
            </a:r>
            <a:r>
              <a:rPr lang="en-US" altLang="zh-CN" sz="1400" dirty="0" smtClean="0"/>
              <a:t>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修订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技术和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或测试规范，补充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Capacitance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</a:t>
            </a:r>
            <a:endParaRPr lang="en-US" altLang="zh-CN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Make revision to ITMA Specification </a:t>
            </a:r>
            <a:r>
              <a:rPr lang="en-US" altLang="zh-CN" sz="1400" dirty="0" smtClean="0"/>
              <a:t>with Capacitance parameter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ITMA Speciation IS 11.001 Mechanical Specification for NM Card Version 1.0.0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ITMA 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Speciation IS 21.005 Testing Specification for NM Card Version 1.0.0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将该参数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作为抽检考核项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，商标授权会考核该值，提升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卡品质</a:t>
            </a:r>
            <a:endParaRPr lang="en-US" altLang="zh-CN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This parameter </a:t>
            </a:r>
            <a:r>
              <a:rPr lang="en-US" altLang="zh-CN" sz="1400" dirty="0" smtClean="0"/>
              <a:t>should be tested to </a:t>
            </a:r>
            <a:r>
              <a:rPr lang="en-US" altLang="zh-CN" sz="1400" dirty="0"/>
              <a:t>improve the quality of the NM </a:t>
            </a:r>
            <a:r>
              <a:rPr lang="en-US" altLang="zh-CN" sz="1400" dirty="0" smtClean="0"/>
              <a:t>card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30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25" y="1979156"/>
            <a:ext cx="9791363" cy="998719"/>
          </a:xfrm>
        </p:spPr>
        <p:txBody>
          <a:bodyPr/>
          <a:lstStyle/>
          <a:p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cs typeface="+mn-cs"/>
              </a:rPr>
              <a:t>感谢会员单位反馈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cs typeface="+mn-cs"/>
              </a:rPr>
              <a:t>卡问题，并协助定位、分析问题，提供改善问题的解决方案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/>
            </a:r>
            <a:br>
              <a:rPr lang="en-US" altLang="zh-CN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</a:b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Thanks for ITMA member company </a:t>
            </a: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providing feedback on the NM card </a:t>
            </a: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problems, </a:t>
            </a: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assisting in </a:t>
            </a: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analyzing </a:t>
            </a: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the </a:t>
            </a: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problems, </a:t>
            </a: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and </a:t>
            </a: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providing proposal to improve the user experience.</a:t>
            </a:r>
            <a:endParaRPr lang="zh-CN" altLang="en-US" sz="1800" b="0" dirty="0">
              <a:solidFill>
                <a:schemeClr val="tx1"/>
              </a:solidFill>
            </a:endParaRPr>
          </a:p>
        </p:txBody>
      </p:sp>
      <p:sp>
        <p:nvSpPr>
          <p:cNvPr id="102" name="标题 1">
            <a:extLst>
              <a:ext uri="{FF2B5EF4-FFF2-40B4-BE49-F238E27FC236}">
                <a16:creationId xmlns:a16="http://schemas.microsoft.com/office/drawing/2014/main" xmlns="" id="{987931C9-A9F1-4F2B-9002-BA346DC51224}"/>
              </a:ext>
            </a:extLst>
          </p:cNvPr>
          <p:cNvSpPr txBox="1">
            <a:spLocks/>
          </p:cNvSpPr>
          <p:nvPr/>
        </p:nvSpPr>
        <p:spPr>
          <a:xfrm>
            <a:off x="445165" y="186801"/>
            <a:ext cx="7697343" cy="598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欢迎反馈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卡存在的问题</a:t>
            </a:r>
            <a:endParaRPr lang="en-US" altLang="zh-CN" sz="2000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  <a:p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Appreciated for feedback on NM card problems</a:t>
            </a:r>
            <a:endParaRPr lang="zh-CN" altLang="en-US" sz="1800" b="0" dirty="0">
              <a:solidFill>
                <a:schemeClr val="tx1"/>
              </a:solidFill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xmlns="" id="{987931C9-A9F1-4F2B-9002-BA346DC51224}"/>
              </a:ext>
            </a:extLst>
          </p:cNvPr>
          <p:cNvSpPr txBox="1">
            <a:spLocks/>
          </p:cNvSpPr>
          <p:nvPr/>
        </p:nvSpPr>
        <p:spPr>
          <a:xfrm>
            <a:off x="675825" y="4287477"/>
            <a:ext cx="9791363" cy="733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cs typeface="+mn-cs"/>
              </a:rPr>
              <a:t>ITMA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cs typeface="+mn-cs"/>
              </a:rPr>
              <a:t>技术组鼓励会员单位持续反馈问题，共同提升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cs typeface="+mn-cs"/>
              </a:rPr>
              <a:t>卡品质</a:t>
            </a:r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cs typeface="+mn-cs"/>
            </a:endParaRPr>
          </a:p>
          <a:p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ITMA encourages </a:t>
            </a: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member to </a:t>
            </a: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continuously provide feedback on </a:t>
            </a: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issues</a:t>
            </a:r>
            <a:r>
              <a:rPr lang="zh-CN" altLang="en-US" sz="1800" b="0" dirty="0" smtClean="0">
                <a:solidFill>
                  <a:schemeClr val="tx1"/>
                </a:solidFill>
                <a:cs typeface="+mn-cs"/>
              </a:rPr>
              <a:t>，</a:t>
            </a:r>
            <a:r>
              <a:rPr lang="en-US" altLang="zh-CN" sz="1800" b="0" dirty="0" smtClean="0">
                <a:solidFill>
                  <a:schemeClr val="tx1"/>
                </a:solidFill>
                <a:cs typeface="+mn-cs"/>
              </a:rPr>
              <a:t>and </a:t>
            </a: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jointly improve the quality of NM cards</a:t>
            </a:r>
            <a:endParaRPr lang="zh-CN" altLang="en-US" sz="1800" b="0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9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>
            <a:extLst>
              <a:ext uri="{FF2B5EF4-FFF2-40B4-BE49-F238E27FC236}">
                <a16:creationId xmlns:a16="http://schemas.microsoft.com/office/drawing/2014/main" xmlns="" id="{E56C888D-F866-3A46-8DBF-CBA9BA220CA8}"/>
              </a:ext>
            </a:extLst>
          </p:cNvPr>
          <p:cNvSpPr/>
          <p:nvPr/>
        </p:nvSpPr>
        <p:spPr>
          <a:xfrm>
            <a:off x="745846" y="4357169"/>
            <a:ext cx="88830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3400" dirty="0">
                <a:solidFill>
                  <a:prstClr val="black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共同推动新型终端存储产品技术与应用。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xmlns="" id="{7E06A10E-F1A6-B345-8C7F-2CFEA3CE6E66}"/>
              </a:ext>
            </a:extLst>
          </p:cNvPr>
          <p:cNvSpPr/>
          <p:nvPr/>
        </p:nvSpPr>
        <p:spPr>
          <a:xfrm>
            <a:off x="745846" y="2684850"/>
            <a:ext cx="93566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欢迎加入 智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慧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终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端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存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储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协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会</a:t>
            </a:r>
          </a:p>
          <a:p>
            <a:pPr defTabSz="914400"/>
            <a:r>
              <a:rPr lang="en-US" altLang="zh-CN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Welcome Join in ITMA</a:t>
            </a:r>
            <a:r>
              <a:rPr lang="zh-CN" altLang="en-US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endParaRPr lang="zh-CN" altLang="en-US" sz="4400" dirty="0">
              <a:solidFill>
                <a:srgbClr val="C0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AEFB3AA9-1763-E24C-B6BE-36A270315968}"/>
              </a:ext>
            </a:extLst>
          </p:cNvPr>
          <p:cNvSpPr/>
          <p:nvPr/>
        </p:nvSpPr>
        <p:spPr>
          <a:xfrm>
            <a:off x="10022442" y="5822706"/>
            <a:ext cx="1667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dirty="0" err="1">
                <a:solidFill>
                  <a:prstClr val="black"/>
                </a:solidFill>
                <a:latin typeface="Lato" panose="020F0502020204030203" pitchFamily="34" charset="0"/>
              </a:rPr>
              <a:t>www.itma.org</a:t>
            </a:r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79" name="图片 78">
            <a:extLst>
              <a:ext uri="{FF2B5EF4-FFF2-40B4-BE49-F238E27FC236}">
                <a16:creationId xmlns:a16="http://schemas.microsoft.com/office/drawing/2014/main" xmlns="" id="{F1A8872E-D94D-004B-93CD-237F65C67E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835" b="514"/>
          <a:stretch/>
        </p:blipFill>
        <p:spPr>
          <a:xfrm>
            <a:off x="923328" y="1113163"/>
            <a:ext cx="1501218" cy="440824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65F0EC83-AFF6-FE41-AF9A-A3D3E422FED6}"/>
              </a:ext>
            </a:extLst>
          </p:cNvPr>
          <p:cNvSpPr txBox="1"/>
          <p:nvPr/>
        </p:nvSpPr>
        <p:spPr>
          <a:xfrm>
            <a:off x="2326734" y="138624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zh-CN" altLang="en-US" dirty="0">
                <a:solidFill>
                  <a:prstClr val="black"/>
                </a:solidFill>
              </a:rPr>
              <a:t>™</a:t>
            </a:r>
          </a:p>
        </p:txBody>
      </p:sp>
      <p:pic>
        <p:nvPicPr>
          <p:cNvPr id="83" name="图片 82">
            <a:extLst>
              <a:ext uri="{FF2B5EF4-FFF2-40B4-BE49-F238E27FC236}">
                <a16:creationId xmlns:a16="http://schemas.microsoft.com/office/drawing/2014/main" xmlns="" id="{4507457A-6A4B-154D-AE85-7147CA84E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741" y="5640801"/>
            <a:ext cx="686735" cy="62990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xmlns="" id="{BB1778F7-25B6-224B-93E7-5FAAD2670F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0552" y="5774771"/>
            <a:ext cx="439812" cy="507724"/>
          </a:xfrm>
          <a:prstGeom prst="rect">
            <a:avLst/>
          </a:prstGeom>
        </p:spPr>
      </p:pic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DE3AA5DD-3A90-6A43-A385-CC73C0A39900}"/>
              </a:ext>
            </a:extLst>
          </p:cNvPr>
          <p:cNvSpPr/>
          <p:nvPr/>
        </p:nvSpPr>
        <p:spPr>
          <a:xfrm>
            <a:off x="7367837" y="5763630"/>
            <a:ext cx="1933734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32">
              <a:lnSpc>
                <a:spcPct val="130000"/>
              </a:lnSpc>
              <a:defRPr/>
            </a:pPr>
            <a:r>
              <a:rPr lang="en-US" altLang="zh-CN" dirty="0">
                <a:solidFill>
                  <a:srgbClr val="C00000"/>
                </a:solidFill>
                <a:latin typeface="Lato" panose="020F0502020204030203" pitchFamily="34" charset="0"/>
              </a:rPr>
              <a:t>service@itma.com</a:t>
            </a:r>
          </a:p>
        </p:txBody>
      </p:sp>
    </p:spTree>
    <p:extLst>
      <p:ext uri="{BB962C8B-B14F-4D97-AF65-F5344CB8AC3E}">
        <p14:creationId xmlns:p14="http://schemas.microsoft.com/office/powerpoint/2010/main" val="30562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50EE9D7B-52F1-4E52-90B2-97E83AAB7C50}" vid="{CF1B4D93-7D84-4BF0-86ED-B9A02DCCC7C8}"/>
    </a:ext>
  </a:extLst>
</a:theme>
</file>

<file path=ppt/theme/theme2.xml><?xml version="1.0" encoding="utf-8"?>
<a:theme xmlns:a="http://schemas.openxmlformats.org/drawingml/2006/main" name="4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14787</TotalTime>
  <Words>421</Words>
  <Application>Microsoft Office PowerPoint</Application>
  <PresentationFormat>宽屏</PresentationFormat>
  <Paragraphs>46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.AppleSystemUIFont</vt:lpstr>
      <vt:lpstr>Lato</vt:lpstr>
      <vt:lpstr>等线</vt:lpstr>
      <vt:lpstr>宋体</vt:lpstr>
      <vt:lpstr>Microsoft YaHei</vt:lpstr>
      <vt:lpstr>Microsoft YaHei</vt:lpstr>
      <vt:lpstr>Arial</vt:lpstr>
      <vt:lpstr>Calibri</vt:lpstr>
      <vt:lpstr>Calibri Light</vt:lpstr>
      <vt:lpstr>Wingdings</vt:lpstr>
      <vt:lpstr>15_Chart page</vt:lpstr>
      <vt:lpstr>4_Chart page</vt:lpstr>
      <vt:lpstr>Office 主题</vt:lpstr>
      <vt:lpstr>1_Office 主题</vt:lpstr>
      <vt:lpstr>PowerPoint 演示文稿</vt:lpstr>
      <vt:lpstr>背景介绍：基于1.0版本产品问题，需修订1.0标准，确保NM卡体验 Background： NM1.0 standard needs to be revised to ensure NM card experience</vt:lpstr>
      <vt:lpstr>建议解决方案：制定符合NM卡的容性负载参数 Proposal： defined the suitable capacitance parameter comply with NM card </vt:lpstr>
      <vt:lpstr>感谢会员单位反馈NM卡问题，并协助定位、分析问题，提供改善问题的解决方案 Thanks for ITMA member company providing feedback on the NM card problems, assisting in analyzing the problems, and providing proposal to improve the user experience.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集成电路产业技术创新战略联盟 2017年工作总结及2018年工作设想</dc:title>
  <dc:creator>lenovo</dc:creator>
  <cp:lastModifiedBy>Fanshunan</cp:lastModifiedBy>
  <cp:revision>1853</cp:revision>
  <dcterms:created xsi:type="dcterms:W3CDTF">2015-05-05T08:02:00Z</dcterms:created>
  <dcterms:modified xsi:type="dcterms:W3CDTF">2023-03-20T07:51:56Z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  <property fmtid="{D5CDD505-2E9C-101B-9397-08002B2CF9AE}" pid="3" name="KSORubyTemplateID">
    <vt:lpwstr>2</vt:lpwstr>
  </property>
  <property fmtid="{D5CDD505-2E9C-101B-9397-08002B2CF9AE}" pid="4" name="_2015_ms_pID_725343">
    <vt:lpwstr>(3)do6fYbPQLqtILarlyfoz8W6wHkL4tovk71AT3Z7sVMlZ3/qBYIM5BdycTMCppUg83EV2jiHm
vBXBNpFBsALT8cER8xRtuGqzXr6P1IYXqdj9vSjHrCnbUDUoI10GpwtCKUtA8MrwWmmNCjJo
ZF98DEuxGdXSQjc88175NuTpHSjfmSHI74+IqIVRNI4okVmHqIA1jnRMDBVCPVvMeel2dKts
F0giyXBvinZ4AHUAl/</vt:lpwstr>
  </property>
  <property fmtid="{D5CDD505-2E9C-101B-9397-08002B2CF9AE}" pid="5" name="_2015_ms_pID_7253431">
    <vt:lpwstr>BDgSJRxVfJ+DXyi4FNtpZHgFxGPrZ7cdY2NwFzt8zUw94d8O4OniJ5
OuvKltFcOofjIjHDDFz+gpVsHaYnji5pxe+zMLip+ZAiFkFm6uyvBftZTZf7IeCE67u1zzv3
9dT+98j9TEbfz62I5OVPDwJj+FAYFogb8FJjFeQasjJZ6d8XsRJ24BQTkaWhPv9p1CEVJ+0o
ViyxjYZqCK00AawV2SmbPH62xJX/quDlt6vE</vt:lpwstr>
  </property>
  <property fmtid="{D5CDD505-2E9C-101B-9397-08002B2CF9AE}" pid="6" name="_2015_ms_pID_7253432">
    <vt:lpwstr>3A==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1679280987</vt:lpwstr>
  </property>
</Properties>
</file>