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716" r:id="rId2"/>
    <p:sldMasterId id="2147483719" r:id="rId3"/>
    <p:sldMasterId id="2147483734" r:id="rId4"/>
  </p:sldMasterIdLst>
  <p:notesMasterIdLst>
    <p:notesMasterId r:id="rId11"/>
  </p:notesMasterIdLst>
  <p:handoutMasterIdLst>
    <p:handoutMasterId r:id="rId12"/>
  </p:handoutMasterIdLst>
  <p:sldIdLst>
    <p:sldId id="590" r:id="rId5"/>
    <p:sldId id="593" r:id="rId6"/>
    <p:sldId id="594" r:id="rId7"/>
    <p:sldId id="595" r:id="rId8"/>
    <p:sldId id="596" r:id="rId9"/>
    <p:sldId id="5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刘晓光" initials="LXG" lastIdx="1" clrIdx="0"/>
  <p:cmAuthor id="1" name="yuqiaoqun" initials="y" lastIdx="1" clrIdx="0"/>
  <p:cmAuthor id="2" name="dell" initials="d" lastIdx="0" clrIdx="1"/>
  <p:cmAuthor id="3" name="ying shi" initials="y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0657" autoAdjust="0"/>
  </p:normalViewPr>
  <p:slideViewPr>
    <p:cSldViewPr snapToGrid="0">
      <p:cViewPr varScale="1">
        <p:scale>
          <a:sx n="105" d="100"/>
          <a:sy n="105" d="100"/>
        </p:scale>
        <p:origin x="900" y="108"/>
      </p:cViewPr>
      <p:guideLst>
        <p:guide orient="horz" pos="2160"/>
        <p:guide pos="38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A1B2-C38A-4514-9DF0-CA10892094E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9F5E-6E7C-4080-9C45-B7AC86A5FF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94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22B75-EB83-47D9-9361-C927B7A19A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47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6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936"/>
              </a:lnSpc>
              <a:spcBef>
                <a:spcPts val="0"/>
              </a:spcBef>
              <a:buNone/>
              <a:defRPr sz="273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08319" indent="0" algn="ctr">
              <a:buNone/>
              <a:defRPr sz="2224"/>
            </a:lvl2pPr>
            <a:lvl3pPr marL="1016636" indent="0" algn="ctr">
              <a:buNone/>
              <a:defRPr sz="2001"/>
            </a:lvl3pPr>
            <a:lvl4pPr marL="1524956" indent="0" algn="ctr">
              <a:buNone/>
              <a:defRPr sz="1779"/>
            </a:lvl4pPr>
            <a:lvl5pPr marL="2033274" indent="0" algn="ctr">
              <a:buNone/>
              <a:defRPr sz="1779"/>
            </a:lvl5pPr>
            <a:lvl6pPr marL="2541592" indent="0" algn="ctr">
              <a:buNone/>
              <a:defRPr sz="1779"/>
            </a:lvl6pPr>
            <a:lvl7pPr marL="3049911" indent="0" algn="ctr">
              <a:buNone/>
              <a:defRPr sz="1779"/>
            </a:lvl7pPr>
            <a:lvl8pPr marL="3558231" indent="0" algn="ctr">
              <a:buNone/>
              <a:defRPr sz="1779"/>
            </a:lvl8pPr>
            <a:lvl9pPr marL="4066548" indent="0" algn="ctr">
              <a:buNone/>
              <a:defRPr sz="17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5739" y="1512877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53538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 sz="154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281613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034003" algn="ctr"/>
              </a:tabLst>
              <a:defRPr sz="136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40270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034003" algn="ctr"/>
              </a:tabLst>
              <a:defRPr sz="1112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450075" indent="-146495">
              <a:buFont typeface="Arial" panose="020B0604020202020204" pitchFamily="34" charset="0"/>
              <a:buChar char="•"/>
              <a:tabLst>
                <a:tab pos="1034287" algn="ctr"/>
              </a:tabLst>
              <a:defRPr sz="1112" baseline="0"/>
            </a:lvl4pPr>
            <a:lvl5pPr marL="450075" indent="-146495">
              <a:buFont typeface="Arial" panose="020B0604020202020204" pitchFamily="34" charset="0"/>
              <a:buChar char="•"/>
              <a:tabLst>
                <a:tab pos="1034287" algn="ctr"/>
              </a:tabLst>
              <a:defRPr sz="1112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281613" marR="0" lvl="1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940270" marR="0" lvl="2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940270" marR="0" lvl="2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2607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4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15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4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376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569521" y="177598"/>
            <a:ext cx="6582596" cy="598163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项目标题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69521" y="976890"/>
            <a:ext cx="11105064" cy="5184576"/>
          </a:xfrm>
        </p:spPr>
        <p:txBody>
          <a:bodyPr>
            <a:normAutofit/>
          </a:bodyPr>
          <a:lstStyle>
            <a:lvl1pPr marL="391795" marR="0" indent="-391795" algn="l" defTabSz="10439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sz="1600" b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此处文字为微软雅黑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22229" y="757028"/>
            <a:ext cx="93919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569522" y="6381328"/>
            <a:ext cx="1101597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496" y="273222"/>
            <a:ext cx="2018834" cy="6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图片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2"/>
          <p:cNvPicPr>
            <a:picLocks noChangeAspect="1"/>
          </p:cNvPicPr>
          <p:nvPr userDrawn="1"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8"/>
          <a:stretch>
            <a:fillRect/>
          </a:stretch>
        </p:blipFill>
        <p:spPr bwMode="auto">
          <a:xfrm>
            <a:off x="1" y="6093885"/>
            <a:ext cx="12189884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7249" y="1402064"/>
            <a:ext cx="3919502" cy="72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110" dirty="0">
                <a:solidFill>
                  <a:schemeClr val="tx1"/>
                </a:solidFill>
              </a:rPr>
              <a:t>Thank you.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838200" y="1720850"/>
            <a:ext cx="3492500" cy="42497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00600" y="1720850"/>
            <a:ext cx="6804025" cy="424973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928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838200" y="1600200"/>
            <a:ext cx="10672763" cy="383222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8801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838200" y="1720850"/>
            <a:ext cx="3492500" cy="42497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00600" y="1720850"/>
            <a:ext cx="6804025" cy="424973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02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75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03E80EA-F50F-AC47-9557-9E976DDB9959}"/>
              </a:ext>
            </a:extLst>
          </p:cNvPr>
          <p:cNvSpPr/>
          <p:nvPr userDrawn="1"/>
        </p:nvSpPr>
        <p:spPr>
          <a:xfrm>
            <a:off x="1" y="0"/>
            <a:ext cx="12192000" cy="635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FC2E9D4-C9A8-7A40-AD55-66AD1E2AF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56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6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8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0" y="6356941"/>
            <a:ext cx="1462895" cy="22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2702"/>
            <a:r>
              <a:rPr lang="en-US" sz="834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5" y="6402806"/>
            <a:ext cx="499534" cy="128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62478">
              <a:defRPr/>
            </a:pPr>
            <a:fld id="{C3837181-38C6-AD4F-B8BA-B444770388BB}" type="slidenum">
              <a:rPr lang="en-US" sz="83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62478">
                <a:defRPr/>
              </a:pPr>
              <a:t>‹#›</a:t>
            </a:fld>
            <a:endParaRPr lang="en-US" sz="83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18" y="6319872"/>
            <a:ext cx="1268579" cy="271153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12305352" y="2949355"/>
            <a:ext cx="1888297" cy="3917264"/>
            <a:chOff x="12310160" y="2282859"/>
            <a:chExt cx="1889034" cy="4583761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0160" y="2282859"/>
              <a:ext cx="1889034" cy="672242"/>
              <a:chOff x="12310160" y="2227995"/>
              <a:chExt cx="1889034" cy="672242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10160" y="2227995"/>
                <a:ext cx="525990" cy="123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782702"/>
                <a:r>
                  <a:rPr kumimoji="1" lang="en-US" altLang="zh-CN" sz="685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Brand colors</a:t>
                </a:r>
                <a:endParaRPr kumimoji="1" lang="zh-CN" altLang="en-US" sz="68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315636" y="3079893"/>
              <a:ext cx="1883554" cy="3786727"/>
              <a:chOff x="12315636" y="3079893"/>
              <a:chExt cx="1883554" cy="3786727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320783" y="3079893"/>
                <a:ext cx="1221048" cy="138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defTabSz="782702"/>
                <a:r>
                  <a:rPr kumimoji="1" lang="en-US" altLang="zh-CN" sz="77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Supporting colors</a:t>
                </a:r>
                <a:endParaRPr kumimoji="1" lang="zh-CN" altLang="en-US" sz="77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1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1016636" rtl="0" eaLnBrk="1" latinLnBrk="0" hangingPunct="1">
        <a:lnSpc>
          <a:spcPct val="90000"/>
        </a:lnSpc>
        <a:spcBef>
          <a:spcPct val="0"/>
        </a:spcBef>
        <a:buNone/>
        <a:defRPr sz="48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160" indent="-254160" algn="l" defTabSz="1016636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47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9" kern="1200">
          <a:solidFill>
            <a:schemeClr val="tx1"/>
          </a:solidFill>
          <a:latin typeface="+mn-lt"/>
          <a:ea typeface="+mn-ea"/>
          <a:cs typeface="+mn-cs"/>
        </a:defRPr>
      </a:lvl2pPr>
      <a:lvl3pPr marL="127079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779115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287433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795752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304070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81238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32070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08319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1663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2495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33274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41592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04991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55823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066548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4487" userDrawn="1">
          <p15:clr>
            <a:srgbClr val="F26B43"/>
          </p15:clr>
        </p15:guide>
        <p15:guide id="3" pos="535" userDrawn="1">
          <p15:clr>
            <a:srgbClr val="F26B43"/>
          </p15:clr>
        </p15:guide>
        <p15:guide id="4" pos="8438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/>
        </p:nvGrpSpPr>
        <p:grpSpPr>
          <a:xfrm>
            <a:off x="12211508" y="2931937"/>
            <a:ext cx="1982142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55690" y="2207613"/>
                <a:ext cx="327141" cy="154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782702"/>
                <a:r>
                  <a:rPr kumimoji="1" lang="zh-CN" altLang="en-US" sz="856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80825"/>
              <a:ext cx="1982912" cy="3785795"/>
              <a:chOff x="12216278" y="3080825"/>
              <a:chExt cx="1982912" cy="3785795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80825"/>
                <a:ext cx="56938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782702"/>
                <a:r>
                  <a:rPr kumimoji="1" lang="zh-CN" altLang="en-US" sz="856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3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1016636" rtl="0" eaLnBrk="1" latinLnBrk="0" hangingPunct="1">
        <a:lnSpc>
          <a:spcPct val="90000"/>
        </a:lnSpc>
        <a:spcBef>
          <a:spcPct val="0"/>
        </a:spcBef>
        <a:buNone/>
        <a:defRPr sz="48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160" indent="-254160" algn="l" defTabSz="1016636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47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9" kern="1200">
          <a:solidFill>
            <a:schemeClr val="tx1"/>
          </a:solidFill>
          <a:latin typeface="+mn-lt"/>
          <a:ea typeface="+mn-ea"/>
          <a:cs typeface="+mn-cs"/>
        </a:defRPr>
      </a:lvl2pPr>
      <a:lvl3pPr marL="127079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779115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287433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795752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304070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81238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32070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08319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1663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2495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33274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41592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04991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55823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066548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4487" userDrawn="1">
          <p15:clr>
            <a:srgbClr val="F26B43"/>
          </p15:clr>
        </p15:guide>
        <p15:guide id="3" pos="535" userDrawn="1">
          <p15:clr>
            <a:srgbClr val="F26B43"/>
          </p15:clr>
        </p15:guide>
        <p15:guide id="4" pos="8438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662" r:id="rId13"/>
    <p:sldLayoutId id="2147483663" r:id="rId14"/>
    <p:sldLayoutId id="214748373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6359236"/>
            <a:ext cx="12192001" cy="498764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16139" y="6388299"/>
            <a:ext cx="4854791" cy="336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Intelligent Terminal Memory Association (“ITMA”) </a:t>
            </a: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智慧终端存储协会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DCE8372-80C3-6D48-8A5B-E3B141E526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513908"/>
            <a:ext cx="1180285" cy="2107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793CA54-F113-5546-97B9-87DDC4ECFE85}"/>
              </a:ext>
            </a:extLst>
          </p:cNvPr>
          <p:cNvSpPr txBox="1"/>
          <p:nvPr userDrawn="1"/>
        </p:nvSpPr>
        <p:spPr>
          <a:xfrm>
            <a:off x="11299927" y="6560552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1200" dirty="0">
                <a:solidFill>
                  <a:prstClr val="white"/>
                </a:solidFill>
              </a:rPr>
              <a:t>™</a:t>
            </a:r>
            <a:endParaRPr kumimoji="1" lang="zh-CN" alt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FCFEE4-860F-254C-A1B3-35D726063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538410"/>
            <a:ext cx="12192001" cy="244567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6C9475B-77F5-6A40-B1B5-FC24A85D32EB}"/>
              </a:ext>
            </a:extLst>
          </p:cNvPr>
          <p:cNvSpPr/>
          <p:nvPr/>
        </p:nvSpPr>
        <p:spPr>
          <a:xfrm>
            <a:off x="2333678" y="2226400"/>
            <a:ext cx="71543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NM 2.0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存储卡机械特性规范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立项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Proposal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月 </a:t>
            </a:r>
            <a:endParaRPr lang="zh-CN" altLang="en-US" sz="28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5BC81792-D8C4-C847-8400-4368DBEBA751}"/>
              </a:ext>
            </a:extLst>
          </p:cNvPr>
          <p:cNvGrpSpPr/>
          <p:nvPr/>
        </p:nvGrpSpPr>
        <p:grpSpPr>
          <a:xfrm>
            <a:off x="4663779" y="659451"/>
            <a:ext cx="2616368" cy="824600"/>
            <a:chOff x="4396100" y="1220391"/>
            <a:chExt cx="3007693" cy="947934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87712CEF-BB89-2849-8464-03BEF5B21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835" b="514"/>
            <a:stretch/>
          </p:blipFill>
          <p:spPr>
            <a:xfrm>
              <a:off x="4396100" y="1220391"/>
              <a:ext cx="2608224" cy="76589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94EB9A15-C163-FD45-911A-6EEF1E4AF8F8}"/>
                </a:ext>
              </a:extLst>
            </p:cNvPr>
            <p:cNvSpPr txBox="1"/>
            <p:nvPr/>
          </p:nvSpPr>
          <p:spPr>
            <a:xfrm>
              <a:off x="7004325" y="1768215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项目背景：</a:t>
            </a:r>
            <a:r>
              <a:rPr lang="en-US" altLang="zh-CN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2.0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存储卡机械特性规范立项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2" y="2129282"/>
            <a:ext cx="5330535" cy="41147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41" y="2830720"/>
            <a:ext cx="5994472" cy="25595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64357" y="960900"/>
            <a:ext cx="5533359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NM 2.0</a:t>
            </a: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立项需求</a:t>
            </a:r>
            <a:r>
              <a:rPr lang="zh-CN" altLang="en-US" dirty="0" smtClean="0"/>
              <a:t>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基于杭州、海南会议讨论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二合一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卡、卡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高优先级技术标准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基于现有外观下，二合一卡或卡提速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85616" y="945086"/>
            <a:ext cx="5567128" cy="11079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NM 1.0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ITMA 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11.001 Mechanical Specification for NM Card Version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1.0.0》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月发布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标准定义了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Form Factor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的分配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外观挑战一：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卡速提升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6324" y="985989"/>
            <a:ext cx="289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手机</a:t>
            </a:r>
            <a: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行车记录仪</a:t>
            </a:r>
            <a: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平板</a:t>
            </a:r>
            <a: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/PC/</a:t>
            </a:r>
            <a:r>
              <a:rPr lang="zh-CN" altLang="en-US" sz="1400" b="1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游戏机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4672" y="871634"/>
            <a:ext cx="218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相机、摄像机、监控设备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83" y="1400608"/>
            <a:ext cx="825529" cy="3907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73" y="1262972"/>
            <a:ext cx="487733" cy="6270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63" y="1198258"/>
            <a:ext cx="861720" cy="5954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166" y="1343337"/>
            <a:ext cx="619873" cy="4401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815" y="1248229"/>
            <a:ext cx="873999" cy="4747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4435" y="1345072"/>
            <a:ext cx="725652" cy="5000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110" y="1239656"/>
            <a:ext cx="352901" cy="617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039" y="1248049"/>
            <a:ext cx="771525" cy="600075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371357" y="1973619"/>
            <a:ext cx="1070064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36810" y="1239832"/>
            <a:ext cx="13883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产品形态</a:t>
            </a:r>
            <a:endParaRPr lang="zh-CN" altLang="en-US" b="1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974" y="2185978"/>
            <a:ext cx="1049423" cy="66244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672" y="2224245"/>
            <a:ext cx="458107" cy="393585"/>
          </a:xfrm>
          <a:prstGeom prst="rect">
            <a:avLst/>
          </a:prstGeom>
        </p:spPr>
      </p:pic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08488"/>
              </p:ext>
            </p:extLst>
          </p:nvPr>
        </p:nvGraphicFramePr>
        <p:xfrm>
          <a:off x="547379" y="2957328"/>
          <a:ext cx="6251632" cy="32769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6600"/>
                <a:gridCol w="1146198"/>
                <a:gridCol w="1495323"/>
                <a:gridCol w="1399032"/>
                <a:gridCol w="1554479"/>
              </a:tblGrid>
              <a:tr h="422524"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存储卡读写协议概况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15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组织名称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JEDEC </a:t>
                      </a:r>
                      <a:r>
                        <a:rPr lang="en-US" altLang="zh-CN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eMMC</a:t>
                      </a:r>
                      <a:endParaRPr lang="en-US" altLang="zh-CN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JEDEC UFS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SDA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PCI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SIG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主要支持者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三星、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WD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Micron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SK 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Kioxia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MTK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Hisilicon</a:t>
                      </a:r>
                      <a:endParaRPr lang="en-US" altLang="zh-CN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松下、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WD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、东芝</a:t>
                      </a:r>
                      <a:endParaRPr lang="en-US" altLang="zh-CN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Intel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Dell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Q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HP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 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Synopsys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IBM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AMD</a:t>
                      </a:r>
                      <a:endParaRPr lang="zh-CN" alt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家</a:t>
                      </a:r>
                      <a:endParaRPr lang="en-US" altLang="zh-CN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家</a:t>
                      </a:r>
                      <a:endParaRPr lang="en-US" altLang="zh-CN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eMMC</a:t>
                      </a:r>
                      <a:r>
                        <a:rPr lang="en-US" altLang="zh-CN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5.1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UFS 3.1/UFS 4.0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SD 7.1/ SD 8.0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PCIe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3.0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1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速度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读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100MB/s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endParaRPr lang="en-US" altLang="zh-CN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写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85MB/s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读</a:t>
                      </a:r>
                      <a:r>
                        <a:rPr lang="en-US" altLang="zh-CN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1030MB/s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写</a:t>
                      </a:r>
                      <a:r>
                        <a:rPr lang="en-US" altLang="zh-CN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420MB/s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读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980MB/s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写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420MB/s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读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980MB/s 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、写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420MB/s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性能优势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高速度、低功耗、兼容性好</a:t>
                      </a:r>
                      <a:endParaRPr lang="zh-CN" alt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高速度、低功耗、兼容性好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速率高，功耗低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抗干扰强，传输距离远</a:t>
                      </a:r>
                      <a:endParaRPr lang="zh-CN" altLang="en-US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应用场景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手机、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Pad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Android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</a:t>
                      </a:r>
                      <a:endParaRPr lang="zh-CN" alt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手机、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Pad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、行车记录仪、音箱、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IPC</a:t>
                      </a:r>
                      <a:endParaRPr lang="zh-CN" altLang="en-US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iOS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00"/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VCC=3.3V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、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I/O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电压</a:t>
                      </a:r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=1.8v/3.3v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VCC=3.3V</a:t>
                      </a:r>
                    </a:p>
                    <a:p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VCCQ=1.2 v</a:t>
                      </a:r>
                    </a:p>
                    <a:p>
                      <a:r>
                        <a:rPr lang="en-US" altLang="zh-CN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VCCQ2=1.8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VDD=3.3V</a:t>
                      </a:r>
                    </a:p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I/O</a:t>
                      </a:r>
                      <a:r>
                        <a:rPr lang="zh-CN" altLang="en-US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电压</a:t>
                      </a:r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1=1.8v</a:t>
                      </a:r>
                    </a:p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I/O</a:t>
                      </a:r>
                      <a:r>
                        <a:rPr lang="zh-CN" altLang="en-US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电压</a:t>
                      </a:r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2=1.2v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VDD=3.3V</a:t>
                      </a:r>
                    </a:p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I/O</a:t>
                      </a:r>
                      <a:r>
                        <a:rPr lang="zh-CN" altLang="en-US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电压</a:t>
                      </a:r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1=1.8v</a:t>
                      </a:r>
                    </a:p>
                    <a:p>
                      <a:pPr marL="17100"/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I/O</a:t>
                      </a:r>
                      <a:r>
                        <a:rPr lang="zh-CN" altLang="en-US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电压</a:t>
                      </a:r>
                      <a:r>
                        <a:rPr lang="en-US" altLang="zh-CN" sz="105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2=1.2v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943F69F-A805-4E49-AD4D-31980F8546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5362" y="2289017"/>
            <a:ext cx="459601" cy="328286"/>
          </a:xfrm>
          <a:prstGeom prst="rect">
            <a:avLst/>
          </a:prstGeom>
        </p:spPr>
      </p:pic>
      <p:sp>
        <p:nvSpPr>
          <p:cNvPr id="50" name="矩形 58"/>
          <p:cNvSpPr>
            <a:spLocks noChangeArrowheads="1"/>
          </p:cNvSpPr>
          <p:nvPr/>
        </p:nvSpPr>
        <p:spPr bwMode="auto">
          <a:xfrm>
            <a:off x="7206335" y="2042016"/>
            <a:ext cx="49397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为应对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4K/8K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高清图片和视频读写速度需求，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卡速度对标业界外置卡，有极大提升需求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8"/>
          <p:cNvSpPr>
            <a:spLocks noChangeArrowheads="1"/>
          </p:cNvSpPr>
          <p:nvPr/>
        </p:nvSpPr>
        <p:spPr bwMode="auto">
          <a:xfrm>
            <a:off x="7199441" y="2577371"/>
            <a:ext cx="48197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受限于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eMMC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半双工模式，提速需要切换更为先进的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UFS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PCIe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等协议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660" y="2415548"/>
            <a:ext cx="620412" cy="265891"/>
          </a:xfrm>
          <a:prstGeom prst="rect">
            <a:avLst/>
          </a:prstGeom>
        </p:spPr>
      </p:pic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46844"/>
              </p:ext>
            </p:extLst>
          </p:nvPr>
        </p:nvGraphicFramePr>
        <p:xfrm>
          <a:off x="7418659" y="3140895"/>
          <a:ext cx="1416826" cy="321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23"/>
                <a:gridCol w="1054503"/>
              </a:tblGrid>
              <a:tr h="239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UFS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协议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PIN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VCC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2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VCCQ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3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C/D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4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REF_CLK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5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DIN_T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627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6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DIN_C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7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DOUT_C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8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DOUT_T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9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VSS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383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10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11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95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12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35546"/>
              </p:ext>
            </p:extLst>
          </p:nvPr>
        </p:nvGraphicFramePr>
        <p:xfrm>
          <a:off x="10428438" y="3140895"/>
          <a:ext cx="1416826" cy="321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23"/>
                <a:gridCol w="1054503"/>
              </a:tblGrid>
              <a:tr h="239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PCIe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协议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PIN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VDD1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2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VDD2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3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REFCLK+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4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REFCLK-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5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TX+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627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6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TX-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7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RX+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8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RX-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2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9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VSS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383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10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11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95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12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VSS</a:t>
                      </a:r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矩形 56"/>
          <p:cNvSpPr/>
          <p:nvPr/>
        </p:nvSpPr>
        <p:spPr>
          <a:xfrm>
            <a:off x="9235704" y="4510778"/>
            <a:ext cx="1014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裁剪</a:t>
            </a:r>
            <a:r>
              <a:rPr lang="en-US" altLang="zh-CN" sz="1600" dirty="0" smtClean="0"/>
              <a:t>PIN</a:t>
            </a:r>
            <a:endParaRPr lang="en-US" sz="1600" dirty="0"/>
          </a:p>
        </p:txBody>
      </p:sp>
      <p:sp>
        <p:nvSpPr>
          <p:cNvPr id="58" name="七角星 57"/>
          <p:cNvSpPr/>
          <p:nvPr/>
        </p:nvSpPr>
        <p:spPr>
          <a:xfrm>
            <a:off x="9089137" y="4206240"/>
            <a:ext cx="1161288" cy="978408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0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外观挑战二：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卡与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SIM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卡二合一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7" y="3996250"/>
            <a:ext cx="4908850" cy="19039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AE0FBB0-A521-F54D-9E30-19D83B64DF94}"/>
              </a:ext>
            </a:extLst>
          </p:cNvPr>
          <p:cNvSpPr/>
          <p:nvPr/>
        </p:nvSpPr>
        <p:spPr>
          <a:xfrm>
            <a:off x="345151" y="1384862"/>
            <a:ext cx="4949226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microSD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卡在终端上逐步不再支持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SIM+NM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卡二卡合一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，兼具联网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扩展存储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终端厂商希望通过外置卡拓展存储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相较于超级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卡，不再需要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个连接器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降低片内面积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降低成本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">
            <a:extLst>
              <a:ext uri="{FF2B5EF4-FFF2-40B4-BE49-F238E27FC236}">
                <a16:creationId xmlns="" xmlns:a16="http://schemas.microsoft.com/office/drawing/2014/main" id="{E3194457-CAAB-4857-AB1D-C261F17D8367}"/>
              </a:ext>
            </a:extLst>
          </p:cNvPr>
          <p:cNvSpPr txBox="1"/>
          <p:nvPr/>
        </p:nvSpPr>
        <p:spPr>
          <a:xfrm>
            <a:off x="345151" y="1024128"/>
            <a:ext cx="494922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NM</a:t>
            </a:r>
            <a:r>
              <a:rPr lang="zh-CN" altLang="en-US" dirty="0" smtClean="0"/>
              <a:t>卡二合一卡优势</a:t>
            </a:r>
            <a:endParaRPr lang="zh-CN" altLang="en-US" dirty="0"/>
          </a:p>
        </p:txBody>
      </p:sp>
      <p:sp>
        <p:nvSpPr>
          <p:cNvPr id="8" name="文本框 10">
            <a:extLst>
              <a:ext uri="{FF2B5EF4-FFF2-40B4-BE49-F238E27FC236}">
                <a16:creationId xmlns="" xmlns:a16="http://schemas.microsoft.com/office/drawing/2014/main" id="{E3194457-CAAB-4857-AB1D-C261F17D8367}"/>
              </a:ext>
            </a:extLst>
          </p:cNvPr>
          <p:cNvSpPr txBox="1"/>
          <p:nvPr/>
        </p:nvSpPr>
        <p:spPr>
          <a:xfrm>
            <a:off x="6663655" y="3734644"/>
            <a:ext cx="494922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NM</a:t>
            </a:r>
            <a:r>
              <a:rPr lang="zh-CN" altLang="en-US" dirty="0" smtClean="0"/>
              <a:t>卡二合一卡优势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AE0FBB0-A521-F54D-9E30-19D83B64DF94}"/>
              </a:ext>
            </a:extLst>
          </p:cNvPr>
          <p:cNvSpPr/>
          <p:nvPr/>
        </p:nvSpPr>
        <p:spPr>
          <a:xfrm>
            <a:off x="6691088" y="4073197"/>
            <a:ext cx="4949226" cy="4154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卡已有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下，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8+6 PIN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88" y="4620625"/>
            <a:ext cx="1749505" cy="1337572"/>
          </a:xfrm>
          <a:prstGeom prst="rect">
            <a:avLst/>
          </a:prstGeom>
        </p:spPr>
      </p:pic>
      <p:sp>
        <p:nvSpPr>
          <p:cNvPr id="11" name="十字形 10"/>
          <p:cNvSpPr/>
          <p:nvPr/>
        </p:nvSpPr>
        <p:spPr>
          <a:xfrm>
            <a:off x="8997696" y="5148072"/>
            <a:ext cx="521208" cy="402336"/>
          </a:xfrm>
          <a:prstGeom prst="plus">
            <a:avLst>
              <a:gd name="adj" fmla="val 36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9722127" y="4620626"/>
            <a:ext cx="1744450" cy="1337572"/>
            <a:chOff x="9776990" y="1932289"/>
            <a:chExt cx="2200275" cy="16478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6990" y="1932289"/>
              <a:ext cx="2200275" cy="1647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908270" y="2099078"/>
              <a:ext cx="805108" cy="312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SIM I/O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039043" y="2109725"/>
              <a:ext cx="912267" cy="312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SIM CLK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039043" y="2628407"/>
              <a:ext cx="920354" cy="312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SIM RST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804266" y="2627852"/>
              <a:ext cx="902158" cy="312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SIM </a:t>
              </a:r>
              <a:r>
                <a:rPr lang="en-US" altLang="zh-CN" sz="105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VPP</a:t>
              </a:r>
              <a:endPara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39130" y="3128691"/>
              <a:ext cx="611009" cy="312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GND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170222" y="3113072"/>
              <a:ext cx="640761" cy="312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VCC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58"/>
          <p:cNvSpPr>
            <a:spLocks noChangeArrowheads="1"/>
          </p:cNvSpPr>
          <p:nvPr/>
        </p:nvSpPr>
        <p:spPr bwMode="auto">
          <a:xfrm>
            <a:off x="10310239" y="5998310"/>
            <a:ext cx="51648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58"/>
          <p:cNvSpPr>
            <a:spLocks noChangeArrowheads="1"/>
          </p:cNvSpPr>
          <p:nvPr/>
        </p:nvSpPr>
        <p:spPr bwMode="auto">
          <a:xfrm>
            <a:off x="7258388" y="5974325"/>
            <a:ext cx="68480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520" y="1705469"/>
            <a:ext cx="1580397" cy="9256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428" y="2356480"/>
            <a:ext cx="1462872" cy="10484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646" y="936752"/>
            <a:ext cx="1050435" cy="11474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2353" y="1024128"/>
            <a:ext cx="1900992" cy="122250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9601" y="2413740"/>
            <a:ext cx="1809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NM 2.0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外观设计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72" y="2490073"/>
            <a:ext cx="1749505" cy="1337572"/>
          </a:xfrm>
          <a:prstGeom prst="rect">
            <a:avLst/>
          </a:prstGeom>
        </p:spPr>
      </p:pic>
      <p:sp>
        <p:nvSpPr>
          <p:cNvPr id="17" name="矩形 58"/>
          <p:cNvSpPr>
            <a:spLocks noChangeArrowheads="1"/>
          </p:cNvSpPr>
          <p:nvPr/>
        </p:nvSpPr>
        <p:spPr bwMode="auto">
          <a:xfrm>
            <a:off x="1731184" y="1966853"/>
            <a:ext cx="84670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 1.0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8"/>
          <p:cNvSpPr>
            <a:spLocks noChangeArrowheads="1"/>
          </p:cNvSpPr>
          <p:nvPr/>
        </p:nvSpPr>
        <p:spPr bwMode="auto">
          <a:xfrm>
            <a:off x="548244" y="1102423"/>
            <a:ext cx="9910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的限制，为应对高速和多功能需求，下一代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卡需的增加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提升性能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同时，考虑与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卡兼容性，卡座设计复杂度等多个条件限制，考虑增加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个至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PIN 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70432" y="4443985"/>
            <a:ext cx="4241030" cy="609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58"/>
          <p:cNvSpPr>
            <a:spLocks noChangeArrowheads="1"/>
          </p:cNvSpPr>
          <p:nvPr/>
        </p:nvSpPr>
        <p:spPr bwMode="auto">
          <a:xfrm>
            <a:off x="2113324" y="4089638"/>
            <a:ext cx="214701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尺寸缩小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43%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710686" y="4708934"/>
            <a:ext cx="1873276" cy="369332"/>
            <a:chOff x="4159128" y="4626299"/>
            <a:chExt cx="1873276" cy="369332"/>
          </a:xfrm>
        </p:grpSpPr>
        <p:sp>
          <p:nvSpPr>
            <p:cNvPr id="24" name="矩形 23"/>
            <p:cNvSpPr/>
            <p:nvPr/>
          </p:nvSpPr>
          <p:spPr>
            <a:xfrm>
              <a:off x="4159128" y="4626299"/>
              <a:ext cx="18732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1mm      3.2mm</a:t>
              </a:r>
              <a:endParaRPr lang="zh-CN" altLang="en-US" dirty="0"/>
            </a:p>
          </p:txBody>
        </p:sp>
        <p:sp>
          <p:nvSpPr>
            <p:cNvPr id="21" name="乘号 20"/>
            <p:cNvSpPr/>
            <p:nvPr/>
          </p:nvSpPr>
          <p:spPr>
            <a:xfrm>
              <a:off x="4795850" y="4716090"/>
              <a:ext cx="201168" cy="223715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04815" y="4725917"/>
            <a:ext cx="1930758" cy="369332"/>
            <a:chOff x="1561431" y="4725917"/>
            <a:chExt cx="1930758" cy="369332"/>
          </a:xfrm>
        </p:grpSpPr>
        <p:sp>
          <p:nvSpPr>
            <p:cNvPr id="12" name="矩形 11"/>
            <p:cNvSpPr/>
            <p:nvPr/>
          </p:nvSpPr>
          <p:spPr>
            <a:xfrm>
              <a:off x="1561431" y="4725917"/>
              <a:ext cx="1930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1.9mm     3.9mm</a:t>
              </a:r>
              <a:endParaRPr lang="en-US" altLang="zh-CN" dirty="0"/>
            </a:p>
          </p:txBody>
        </p:sp>
        <p:sp>
          <p:nvSpPr>
            <p:cNvPr id="26" name="乘号 25"/>
            <p:cNvSpPr/>
            <p:nvPr/>
          </p:nvSpPr>
          <p:spPr>
            <a:xfrm>
              <a:off x="2325642" y="4812090"/>
              <a:ext cx="201168" cy="223715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1170432" y="5280712"/>
            <a:ext cx="4241030" cy="295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58"/>
          <p:cNvSpPr>
            <a:spLocks noChangeArrowheads="1"/>
          </p:cNvSpPr>
          <p:nvPr/>
        </p:nvSpPr>
        <p:spPr bwMode="auto">
          <a:xfrm>
            <a:off x="1204815" y="5519740"/>
            <a:ext cx="4206647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：降低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面积，减少金手指成本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缩小，可留出面积增加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58"/>
          <p:cNvSpPr>
            <a:spLocks noChangeArrowheads="1"/>
          </p:cNvSpPr>
          <p:nvPr/>
        </p:nvSpPr>
        <p:spPr bwMode="auto">
          <a:xfrm>
            <a:off x="6431029" y="2100935"/>
            <a:ext cx="5273291" cy="3647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卡提速，切换新协议，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不够用问题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卡提速，切换新协议，与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兼容问题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卡二合一，增加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不够用问题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en-US" altLang="zh-CN" sz="1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卡二合一，实现双卡双待同时扩展存储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卡二合一，相较于超级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卡不再需要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个连接器，降低成本，节省片内面积</a:t>
            </a:r>
          </a:p>
        </p:txBody>
      </p:sp>
      <p:sp>
        <p:nvSpPr>
          <p:cNvPr id="39" name="矩形 58"/>
          <p:cNvSpPr>
            <a:spLocks noChangeArrowheads="1"/>
          </p:cNvSpPr>
          <p:nvPr/>
        </p:nvSpPr>
        <p:spPr bwMode="auto">
          <a:xfrm>
            <a:off x="7778407" y="1793158"/>
            <a:ext cx="214701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数量至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PIN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3074766" y="4691156"/>
            <a:ext cx="601238" cy="44958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zh-CN" alt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矩形 58"/>
          <p:cNvSpPr>
            <a:spLocks noChangeArrowheads="1"/>
          </p:cNvSpPr>
          <p:nvPr/>
        </p:nvSpPr>
        <p:spPr bwMode="auto">
          <a:xfrm>
            <a:off x="3933432" y="1967159"/>
            <a:ext cx="1029120" cy="1968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NM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示意图：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93690" y="2432761"/>
            <a:ext cx="2021712" cy="1440709"/>
            <a:chOff x="3505216" y="2651874"/>
            <a:chExt cx="2021712" cy="14407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16" y="2651874"/>
              <a:ext cx="2021712" cy="144070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803438" y="2733410"/>
              <a:ext cx="539840" cy="11864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879353" y="2731206"/>
              <a:ext cx="369041" cy="1345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3746670" y="2731206"/>
              <a:ext cx="241141" cy="1377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13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E56C888D-F866-3A46-8DBF-CBA9BA220CA8}"/>
              </a:ext>
            </a:extLst>
          </p:cNvPr>
          <p:cNvSpPr/>
          <p:nvPr/>
        </p:nvSpPr>
        <p:spPr>
          <a:xfrm>
            <a:off x="745846" y="4357169"/>
            <a:ext cx="88830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340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共同推动新型终端存储产品技术与应用。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7E06A10E-F1A6-B345-8C7F-2CFEA3CE6E66}"/>
              </a:ext>
            </a:extLst>
          </p:cNvPr>
          <p:cNvSpPr/>
          <p:nvPr/>
        </p:nvSpPr>
        <p:spPr>
          <a:xfrm>
            <a:off x="745846" y="2684850"/>
            <a:ext cx="9356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欢迎加入 智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慧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终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端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存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储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协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会</a:t>
            </a:r>
          </a:p>
          <a:p>
            <a:pPr defTabSz="914400"/>
            <a:r>
              <a:rPr lang="en-US" altLang="zh-CN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Welcome Join in ITMA</a:t>
            </a:r>
            <a:r>
              <a:rPr lang="zh-CN" altLang="en-US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en-US" sz="4400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EFB3AA9-1763-E24C-B6BE-36A270315968}"/>
              </a:ext>
            </a:extLst>
          </p:cNvPr>
          <p:cNvSpPr/>
          <p:nvPr/>
        </p:nvSpPr>
        <p:spPr>
          <a:xfrm>
            <a:off x="10022442" y="5822706"/>
            <a:ext cx="166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dirty="0" err="1">
                <a:solidFill>
                  <a:prstClr val="black"/>
                </a:solidFill>
                <a:latin typeface="Lato" panose="020F0502020204030203" pitchFamily="34" charset="0"/>
              </a:rPr>
              <a:t>www.itma.org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F1A8872E-D94D-004B-93CD-237F65C6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35" b="514"/>
          <a:stretch/>
        </p:blipFill>
        <p:spPr>
          <a:xfrm>
            <a:off x="923328" y="1113163"/>
            <a:ext cx="1501218" cy="44082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65F0EC83-AFF6-FE41-AF9A-A3D3E422FED6}"/>
              </a:ext>
            </a:extLst>
          </p:cNvPr>
          <p:cNvSpPr txBox="1"/>
          <p:nvPr/>
        </p:nvSpPr>
        <p:spPr>
          <a:xfrm>
            <a:off x="2326734" y="138624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dirty="0">
                <a:solidFill>
                  <a:prstClr val="black"/>
                </a:solidFill>
              </a:rPr>
              <a:t>™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="" xmlns:a16="http://schemas.microsoft.com/office/drawing/2014/main" id="{4507457A-6A4B-154D-AE85-7147CA84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741" y="5640801"/>
            <a:ext cx="686735" cy="62990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BB1778F7-25B6-224B-93E7-5FAAD2670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52" y="5774771"/>
            <a:ext cx="439812" cy="50772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DE3AA5DD-3A90-6A43-A385-CC73C0A39900}"/>
              </a:ext>
            </a:extLst>
          </p:cNvPr>
          <p:cNvSpPr/>
          <p:nvPr/>
        </p:nvSpPr>
        <p:spPr>
          <a:xfrm>
            <a:off x="7367837" y="5763630"/>
            <a:ext cx="1933734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2"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C00000"/>
                </a:solidFill>
                <a:latin typeface="Lato" panose="020F0502020204030203" pitchFamily="34" charset="0"/>
              </a:rPr>
              <a:t>service@itma.com</a:t>
            </a:r>
          </a:p>
        </p:txBody>
      </p:sp>
    </p:spTree>
    <p:extLst>
      <p:ext uri="{BB962C8B-B14F-4D97-AF65-F5344CB8AC3E}">
        <p14:creationId xmlns:p14="http://schemas.microsoft.com/office/powerpoint/2010/main" val="30562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.pptx" id="{50EE9D7B-52F1-4E52-90B2-97E83AAB7C50}" vid="{CF1B4D93-7D84-4BF0-86ED-B9A02DCCC7C8}"/>
    </a:ext>
  </a:extLst>
</a:theme>
</file>

<file path=ppt/theme/theme2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12559</TotalTime>
  <Words>729</Words>
  <Application>Microsoft Office PowerPoint</Application>
  <PresentationFormat>宽屏</PresentationFormat>
  <Paragraphs>162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.AppleSystemUIFont</vt:lpstr>
      <vt:lpstr>Arial Unicode MS</vt:lpstr>
      <vt:lpstr>Lato</vt:lpstr>
      <vt:lpstr>Microsoft YaHei UI</vt:lpstr>
      <vt:lpstr>等线</vt:lpstr>
      <vt:lpstr>华文细黑</vt:lpstr>
      <vt:lpstr>宋体</vt:lpstr>
      <vt:lpstr>微软雅黑</vt:lpstr>
      <vt:lpstr>微软雅黑</vt:lpstr>
      <vt:lpstr>Arial</vt:lpstr>
      <vt:lpstr>Calibri</vt:lpstr>
      <vt:lpstr>Calibri Light</vt:lpstr>
      <vt:lpstr>Wingdings</vt:lpstr>
      <vt:lpstr>15_Chart page</vt:lpstr>
      <vt:lpstr>4_Chart page</vt:lpstr>
      <vt:lpstr>Office 主题</vt:lpstr>
      <vt:lpstr>1_Office 主题</vt:lpstr>
      <vt:lpstr>PowerPoint 演示文稿</vt:lpstr>
      <vt:lpstr>项目背景：NM 2.0存储卡机械特性规范立项</vt:lpstr>
      <vt:lpstr>NM 1.0 外观挑战一：NM 1.0卡速提升</vt:lpstr>
      <vt:lpstr>NM 1.0外观挑战二：NM卡与SIM卡二合一</vt:lpstr>
      <vt:lpstr>NM 2.0外观设计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集成电路产业技术创新战略联盟 2017年工作总结及2018年工作设想</dc:title>
  <dc:creator>lenovo</dc:creator>
  <cp:lastModifiedBy>Fanshunan</cp:lastModifiedBy>
  <cp:revision>1838</cp:revision>
  <dcterms:created xsi:type="dcterms:W3CDTF">2015-05-05T08:02:00Z</dcterms:created>
  <dcterms:modified xsi:type="dcterms:W3CDTF">2022-04-25T07:12:13Z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RubyTemplateID">
    <vt:lpwstr>2</vt:lpwstr>
  </property>
  <property fmtid="{D5CDD505-2E9C-101B-9397-08002B2CF9AE}" pid="4" name="_2015_ms_pID_725343">
    <vt:lpwstr>(3)nPVLBvI8Q2RMo27x6htfjYXVPNbxiH/HVTdi9J99sXGb5epZBwXh8ASbfXJYQUwZImeB56W7
ec7r0zVZtmcT3ipfOlPMQUpIMzhwypGQyCQmh+SeKtgc817TXfKfvc+SH0AFQU87b5+GdcZr
tclGh+w+mYgwjKgsK82u4mbDf98jaO1Cy8j86Z9dm3ULjPzftJw8U4X+OCaekXTGDXKHYEfA
WLR6V8tnof9xvIXo4u</vt:lpwstr>
  </property>
  <property fmtid="{D5CDD505-2E9C-101B-9397-08002B2CF9AE}" pid="5" name="_2015_ms_pID_7253431">
    <vt:lpwstr>W6K6Yh7k+vbD2AfQm+JeHNTk/g9pSJIr35yeO2sFrKoqOK9H1Qeehx
TDMsutJgTktvfKid4D++umlVGNIbcGESFYD2EyPA8rlfTVs0Odnq/ldMnBBBLujg/zZBRzCU
Kf6rraQjct68beMO1cZ9EGHJSYqLM7J/LPTuqSI05Z9bI8ZIAmwpA/o4bwvexSdDMjnhPww1
80i/TsawvDv3Kzj6bc3MOjpgH7sQRcrMIO11</vt:lpwstr>
  </property>
  <property fmtid="{D5CDD505-2E9C-101B-9397-08002B2CF9AE}" pid="6" name="_2015_ms_pID_7253432">
    <vt:lpwstr>2w==</vt:lpwstr>
  </property>
  <property fmtid="{D5CDD505-2E9C-101B-9397-08002B2CF9AE}" pid="7" name="_readonly">
    <vt:lpwstr/>
  </property>
  <property fmtid="{D5CDD505-2E9C-101B-9397-08002B2CF9AE}" pid="8" name="_change">
    <vt:lpwstr/>
  </property>
  <property fmtid="{D5CDD505-2E9C-101B-9397-08002B2CF9AE}" pid="9" name="_full-control">
    <vt:lpwstr/>
  </property>
  <property fmtid="{D5CDD505-2E9C-101B-9397-08002B2CF9AE}" pid="10" name="sflag">
    <vt:lpwstr>1644972826</vt:lpwstr>
  </property>
</Properties>
</file>