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716" r:id="rId2"/>
    <p:sldMasterId id="2147483719" r:id="rId3"/>
    <p:sldMasterId id="2147483734" r:id="rId4"/>
  </p:sldMasterIdLst>
  <p:notesMasterIdLst>
    <p:notesMasterId r:id="rId17"/>
  </p:notesMasterIdLst>
  <p:handoutMasterIdLst>
    <p:handoutMasterId r:id="rId18"/>
  </p:handoutMasterIdLst>
  <p:sldIdLst>
    <p:sldId id="590" r:id="rId5"/>
    <p:sldId id="593" r:id="rId6"/>
    <p:sldId id="598" r:id="rId7"/>
    <p:sldId id="600" r:id="rId8"/>
    <p:sldId id="601" r:id="rId9"/>
    <p:sldId id="603" r:id="rId10"/>
    <p:sldId id="604" r:id="rId11"/>
    <p:sldId id="599" r:id="rId12"/>
    <p:sldId id="597" r:id="rId13"/>
    <p:sldId id="596" r:id="rId14"/>
    <p:sldId id="605" r:id="rId15"/>
    <p:sldId id="59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刘晓光" initials="LXG" lastIdx="1" clrIdx="0"/>
  <p:cmAuthor id="1" name="yuqiaoqun" initials="y" lastIdx="1" clrIdx="0"/>
  <p:cmAuthor id="2" name="dell" initials="d" lastIdx="0" clrIdx="1"/>
  <p:cmAuthor id="3" name="ying shi" initials="y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85467" autoAdjust="0"/>
  </p:normalViewPr>
  <p:slideViewPr>
    <p:cSldViewPr snapToGrid="0">
      <p:cViewPr varScale="1">
        <p:scale>
          <a:sx n="94" d="100"/>
          <a:sy n="94" d="100"/>
        </p:scale>
        <p:origin x="1302" y="84"/>
      </p:cViewPr>
      <p:guideLst>
        <p:guide orient="horz" pos="2160"/>
        <p:guide pos="389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8A1B2-C38A-4514-9DF0-CA10892094E4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69F5E-6E7C-4080-9C45-B7AC86A5FF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094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22B75-EB83-47D9-9361-C927B7A19A9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47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12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金比莱提供</a:t>
            </a:r>
            <a:r>
              <a:rPr lang="en-US" altLang="zh-CN" dirty="0"/>
              <a:t>3</a:t>
            </a:r>
            <a:r>
              <a:rPr lang="zh-CN" altLang="en-US" dirty="0"/>
              <a:t>中形态的规格书，评估哪些可以做标准和规范。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75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也要看使用的</a:t>
            </a:r>
            <a:r>
              <a:rPr lang="en-US" altLang="zh-CN" dirty="0"/>
              <a:t>NM</a:t>
            </a:r>
            <a:r>
              <a:rPr lang="zh-CN" altLang="en-US" dirty="0"/>
              <a:t>卡片是否是符合</a:t>
            </a:r>
            <a:r>
              <a:rPr lang="en-US" altLang="zh-CN" dirty="0"/>
              <a:t>ITMA</a:t>
            </a:r>
            <a:r>
              <a:rPr lang="zh-CN" altLang="en-US" dirty="0"/>
              <a:t>协会规范的，结合来判断连接器的性能。因此，连接器测试时，一些场景是配合</a:t>
            </a:r>
            <a:r>
              <a:rPr lang="en-US" altLang="zh-CN" dirty="0"/>
              <a:t>NM</a:t>
            </a:r>
            <a:r>
              <a:rPr lang="zh-CN" altLang="en-US" dirty="0"/>
              <a:t>卡测试。</a:t>
            </a:r>
            <a:endParaRPr lang="en-US" altLang="zh-CN" dirty="0"/>
          </a:p>
          <a:p>
            <a:r>
              <a:rPr lang="zh-CN" altLang="en-US" dirty="0"/>
              <a:t>一般连接器都是定制，</a:t>
            </a:r>
            <a:r>
              <a:rPr lang="en-US" altLang="zh-CN" dirty="0"/>
              <a:t>NM</a:t>
            </a:r>
            <a:r>
              <a:rPr lang="zh-CN" altLang="en-US" dirty="0"/>
              <a:t>卡测试时，不同的连接器测试可能结果不同，</a:t>
            </a:r>
            <a:r>
              <a:rPr lang="en-US" altLang="zh-CN" dirty="0"/>
              <a:t>PIN Push</a:t>
            </a:r>
            <a:r>
              <a:rPr lang="zh-CN" altLang="en-US" dirty="0"/>
              <a:t>，</a:t>
            </a:r>
            <a:r>
              <a:rPr lang="en-US" altLang="zh-CN" dirty="0"/>
              <a:t>Push </a:t>
            </a:r>
            <a:r>
              <a:rPr lang="en-US" altLang="zh-CN" dirty="0" err="1"/>
              <a:t>push</a:t>
            </a:r>
            <a:r>
              <a:rPr lang="zh-CN" altLang="en-US" dirty="0"/>
              <a:t>不同形态的连接器。行业客户对连接器有疑问，比如车载环境需要车规级连接器规格要求，提供高稳定性的连接器标准给行业客户参考。例如行车记录仪，震动测试要严格，高温测试，</a:t>
            </a:r>
            <a:r>
              <a:rPr lang="en-US" altLang="zh-CN" dirty="0"/>
              <a:t>Push </a:t>
            </a:r>
            <a:r>
              <a:rPr lang="en-US" altLang="zh-CN" dirty="0" err="1"/>
              <a:t>Push</a:t>
            </a:r>
            <a:r>
              <a:rPr lang="zh-CN" altLang="en-US" dirty="0"/>
              <a:t>形态下连机器一些部件需要高温老化。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57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SIM</a:t>
            </a:r>
            <a:r>
              <a:rPr lang="zh-CN" altLang="en-US" dirty="0"/>
              <a:t>卡中心距边缘</a:t>
            </a:r>
            <a:r>
              <a:rPr lang="en-US" altLang="zh-CN" dirty="0"/>
              <a:t>1.7</a:t>
            </a:r>
            <a:r>
              <a:rPr lang="zh-CN" altLang="en-US" dirty="0"/>
              <a:t>。弹片端子材料，目前根据客户要求材料，以及满足电气要求，高导电率，一般柃铜，高端用镍铜；卡片的镀层容易损耗，一般是对卡片的要求。多合一卡座，卡片磨损较严重，都变成底材接触。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14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中心距可以定义；端子位置；</a:t>
            </a:r>
            <a:endParaRPr lang="en-US" altLang="zh-CN" dirty="0"/>
          </a:p>
          <a:p>
            <a:r>
              <a:rPr lang="en-US" altLang="zh-CN" dirty="0"/>
              <a:t>SIM</a:t>
            </a:r>
            <a:r>
              <a:rPr lang="zh-CN" altLang="en-US" dirty="0"/>
              <a:t>：</a:t>
            </a:r>
            <a:r>
              <a:rPr lang="en-US" altLang="zh-CN" dirty="0"/>
              <a:t>2.54</a:t>
            </a:r>
          </a:p>
          <a:p>
            <a:r>
              <a:rPr lang="zh-CN" altLang="en-US" dirty="0"/>
              <a:t>卡座的外观尺寸，横、竖，应用形态不同，外观尺寸差别会很大，检测</a:t>
            </a:r>
            <a:r>
              <a:rPr lang="en-US" altLang="zh-CN" dirty="0"/>
              <a:t>PIN</a:t>
            </a:r>
            <a:r>
              <a:rPr lang="zh-CN" altLang="en-US" dirty="0"/>
              <a:t>，不建议定义；</a:t>
            </a:r>
            <a:r>
              <a:rPr lang="en-US" altLang="zh-CN" dirty="0"/>
              <a:t>SIM</a:t>
            </a:r>
            <a:r>
              <a:rPr lang="zh-CN" altLang="en-US" dirty="0"/>
              <a:t>卡的卡座当前来看，外形尺寸也没有很固定的尺寸；</a:t>
            </a:r>
            <a:endParaRPr lang="en-US" altLang="zh-CN" dirty="0"/>
          </a:p>
          <a:p>
            <a:r>
              <a:rPr lang="zh-CN" altLang="en-US" dirty="0"/>
              <a:t>厚度也没有固定，</a:t>
            </a:r>
            <a:r>
              <a:rPr lang="en-US" altLang="zh-CN" dirty="0"/>
              <a:t>1.1-3.3</a:t>
            </a:r>
            <a:r>
              <a:rPr lang="zh-CN" altLang="en-US" dirty="0"/>
              <a:t>的范围；</a:t>
            </a:r>
            <a:endParaRPr lang="en-US" altLang="zh-CN" dirty="0"/>
          </a:p>
          <a:p>
            <a:r>
              <a:rPr lang="zh-CN" altLang="en-US" dirty="0"/>
              <a:t>富士康：系统和消费类，产品形态的标准，消费者产品，系统厂商有不同的定制化要求；参考</a:t>
            </a:r>
            <a:r>
              <a:rPr lang="en-US" altLang="zh-CN" dirty="0"/>
              <a:t>type C</a:t>
            </a:r>
            <a:r>
              <a:rPr lang="zh-CN" altLang="en-US" dirty="0"/>
              <a:t>；端子弹片位置、公差，避免烧卡，卡不识别风险；富士康关心标准发布后，专利和标准使用；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460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65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90" y="456134"/>
            <a:ext cx="10736446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936"/>
              </a:lnSpc>
              <a:spcBef>
                <a:spcPts val="0"/>
              </a:spcBef>
              <a:buNone/>
              <a:defRPr sz="273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08319" indent="0" algn="ctr">
              <a:buNone/>
              <a:defRPr sz="2224"/>
            </a:lvl2pPr>
            <a:lvl3pPr marL="1016636" indent="0" algn="ctr">
              <a:buNone/>
              <a:defRPr sz="2001"/>
            </a:lvl3pPr>
            <a:lvl4pPr marL="1524956" indent="0" algn="ctr">
              <a:buNone/>
              <a:defRPr sz="1779"/>
            </a:lvl4pPr>
            <a:lvl5pPr marL="2033274" indent="0" algn="ctr">
              <a:buNone/>
              <a:defRPr sz="1779"/>
            </a:lvl5pPr>
            <a:lvl6pPr marL="2541592" indent="0" algn="ctr">
              <a:buNone/>
              <a:defRPr sz="1779"/>
            </a:lvl6pPr>
            <a:lvl7pPr marL="3049911" indent="0" algn="ctr">
              <a:buNone/>
              <a:defRPr sz="1779"/>
            </a:lvl7pPr>
            <a:lvl8pPr marL="3558231" indent="0" algn="ctr">
              <a:buNone/>
              <a:defRPr sz="1779"/>
            </a:lvl8pPr>
            <a:lvl9pPr marL="4066548" indent="0" algn="ctr">
              <a:buNone/>
              <a:defRPr sz="17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5739" y="1512877"/>
            <a:ext cx="10729365" cy="4690459"/>
          </a:xfrm>
          <a:prstGeom prst="rect">
            <a:avLst/>
          </a:prstGeom>
        </p:spPr>
        <p:txBody>
          <a:bodyPr lIns="0" tIns="0" rIns="0" bIns="0"/>
          <a:lstStyle>
            <a:lvl1pPr marL="153538" marR="0" indent="-144027" algn="l" defTabSz="1016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4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034003" algn="ctr"/>
              </a:tabLst>
              <a:defRPr sz="1541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281613" marR="0" indent="-144027" algn="l" defTabSz="1016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4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034003" algn="ctr"/>
              </a:tabLst>
              <a:defRPr sz="136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40270" marR="0" indent="-144027" algn="l" defTabSz="1016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4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034003" algn="ctr"/>
              </a:tabLst>
              <a:defRPr sz="1112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450075" indent="-146495">
              <a:buFont typeface="Arial" panose="020B0604020202020204" pitchFamily="34" charset="0"/>
              <a:buChar char="•"/>
              <a:tabLst>
                <a:tab pos="1034287" algn="ctr"/>
              </a:tabLst>
              <a:defRPr sz="1112" baseline="0"/>
            </a:lvl4pPr>
            <a:lvl5pPr marL="450075" indent="-146495">
              <a:buFont typeface="Arial" panose="020B0604020202020204" pitchFamily="34" charset="0"/>
              <a:buChar char="•"/>
              <a:tabLst>
                <a:tab pos="1034287" algn="ctr"/>
              </a:tabLst>
              <a:defRPr sz="1112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281613" marR="0" lvl="1" indent="-144027" algn="l" defTabSz="1016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4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034003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940270" marR="0" lvl="2" indent="-144027" algn="l" defTabSz="1016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4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034003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940270" marR="0" lvl="2" indent="-144027" algn="l" defTabSz="1016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4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034003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626070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4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36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156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54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93763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569521" y="177598"/>
            <a:ext cx="6582596" cy="598163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项目标题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69521" y="976890"/>
            <a:ext cx="11105064" cy="5184576"/>
          </a:xfrm>
        </p:spPr>
        <p:txBody>
          <a:bodyPr>
            <a:normAutofit/>
          </a:bodyPr>
          <a:lstStyle>
            <a:lvl1pPr marL="391795" marR="0" indent="-391795" algn="l" defTabSz="104394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 sz="1600" b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此处文字为微软雅黑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522229" y="757028"/>
            <a:ext cx="939195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569522" y="6381328"/>
            <a:ext cx="1101597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9496" y="273222"/>
            <a:ext cx="2018834" cy="6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5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图片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2"/>
          <p:cNvPicPr>
            <a:picLocks noChangeAspect="1"/>
          </p:cNvPicPr>
          <p:nvPr userDrawn="1"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78"/>
          <a:stretch>
            <a:fillRect/>
          </a:stretch>
        </p:blipFill>
        <p:spPr bwMode="auto">
          <a:xfrm>
            <a:off x="1" y="6093885"/>
            <a:ext cx="12189884" cy="76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07249" y="1402064"/>
            <a:ext cx="3919502" cy="72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110" dirty="0">
                <a:solidFill>
                  <a:schemeClr val="tx1"/>
                </a:solidFill>
              </a:rPr>
              <a:t>Thank you.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>
            <p:ph type="title"/>
          </p:nvPr>
        </p:nvSpPr>
        <p:spPr>
          <a:xfrm>
            <a:off x="838200" y="797486"/>
            <a:ext cx="7068671" cy="62995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sz="quarter" idx="10"/>
          </p:nvPr>
        </p:nvSpPr>
        <p:spPr>
          <a:xfrm>
            <a:off x="838200" y="1720850"/>
            <a:ext cx="3492500" cy="42497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800600" y="1720850"/>
            <a:ext cx="6804025" cy="4249738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9289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797486"/>
            <a:ext cx="7068671" cy="62995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838200" y="1600200"/>
            <a:ext cx="10672763" cy="3832225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18801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>
            <p:ph type="title"/>
          </p:nvPr>
        </p:nvSpPr>
        <p:spPr>
          <a:xfrm>
            <a:off x="838200" y="797486"/>
            <a:ext cx="7068671" cy="62995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sz="quarter" idx="10"/>
          </p:nvPr>
        </p:nvSpPr>
        <p:spPr>
          <a:xfrm>
            <a:off x="838200" y="1720850"/>
            <a:ext cx="3492500" cy="42497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800600" y="1720850"/>
            <a:ext cx="6804025" cy="4249738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602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757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03E80EA-F50F-AC47-9557-9E976DDB9959}"/>
              </a:ext>
            </a:extLst>
          </p:cNvPr>
          <p:cNvSpPr/>
          <p:nvPr userDrawn="1"/>
        </p:nvSpPr>
        <p:spPr>
          <a:xfrm>
            <a:off x="1" y="0"/>
            <a:ext cx="12192000" cy="635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dirty="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FC2E9D4-C9A8-7A40-AD55-66AD1E2AF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56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5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16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18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04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37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47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95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68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040" y="6356941"/>
            <a:ext cx="1462895" cy="22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2702"/>
            <a:r>
              <a:rPr lang="en-US" sz="834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3845" y="6402806"/>
            <a:ext cx="499534" cy="128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62478">
              <a:defRPr/>
            </a:pPr>
            <a:fld id="{C3837181-38C6-AD4F-B8BA-B444770388BB}" type="slidenum">
              <a:rPr lang="en-US" sz="834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762478">
                <a:defRPr/>
              </a:pPr>
              <a:t>‹#›</a:t>
            </a:fld>
            <a:endParaRPr lang="en-US" sz="834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018" y="6319872"/>
            <a:ext cx="1268579" cy="271153"/>
          </a:xfrm>
          <a:prstGeom prst="rect">
            <a:avLst/>
          </a:prstGeom>
        </p:spPr>
      </p:pic>
      <p:grpSp>
        <p:nvGrpSpPr>
          <p:cNvPr id="25" name="组合 24"/>
          <p:cNvGrpSpPr/>
          <p:nvPr userDrawn="1"/>
        </p:nvGrpSpPr>
        <p:grpSpPr>
          <a:xfrm>
            <a:off x="12305352" y="2949355"/>
            <a:ext cx="1888297" cy="3917264"/>
            <a:chOff x="12310160" y="2282859"/>
            <a:chExt cx="1889034" cy="4583761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0160" y="2282859"/>
              <a:ext cx="1889034" cy="672242"/>
              <a:chOff x="12310160" y="2227995"/>
              <a:chExt cx="1889034" cy="672242"/>
            </a:xfrm>
          </p:grpSpPr>
          <p:sp>
            <p:nvSpPr>
              <p:cNvPr id="44" name="矩形 5">
                <a:extLst>
                  <a:ext uri="{FF2B5EF4-FFF2-40B4-BE49-F238E27FC236}">
                    <a16:creationId xmlns:a16="http://schemas.microsoft.com/office/drawing/2014/main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186C</a:t>
                </a:r>
              </a:p>
              <a:p>
                <a:pPr algn="ctr" defTabSz="782702"/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:a16="http://schemas.microsoft.com/office/drawing/2014/main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185C</a:t>
                </a:r>
              </a:p>
              <a:p>
                <a:pPr algn="ctr" defTabSz="782702"/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:a16="http://schemas.microsoft.com/office/drawing/2014/main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10160" y="2227995"/>
                <a:ext cx="525990" cy="123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782702"/>
                <a:r>
                  <a:rPr kumimoji="1" lang="en-US" altLang="zh-CN" sz="685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Brand colors</a:t>
                </a:r>
                <a:endParaRPr kumimoji="1" lang="zh-CN" altLang="en-US" sz="685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315636" y="3079893"/>
              <a:ext cx="1883554" cy="3786727"/>
              <a:chOff x="12315636" y="3079893"/>
              <a:chExt cx="1883554" cy="3786727"/>
            </a:xfrm>
          </p:grpSpPr>
          <p:sp>
            <p:nvSpPr>
              <p:cNvPr id="28" name="矩形 12">
                <a:extLst>
                  <a:ext uri="{FF2B5EF4-FFF2-40B4-BE49-F238E27FC236}">
                    <a16:creationId xmlns:a16="http://schemas.microsoft.com/office/drawing/2014/main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234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90/79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:a16="http://schemas.microsoft.com/office/drawing/2014/main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120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0/15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:a16="http://schemas.microsoft.com/office/drawing/2014/main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320783" y="3079893"/>
                <a:ext cx="1221048" cy="138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defTabSz="782702"/>
                <a:r>
                  <a:rPr kumimoji="1" lang="en-US" altLang="zh-CN" sz="77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Supporting colors</a:t>
                </a:r>
                <a:endParaRPr kumimoji="1" lang="zh-CN" altLang="en-US" sz="77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:a16="http://schemas.microsoft.com/office/drawing/2014/main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248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181/60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:a16="http://schemas.microsoft.com/office/drawing/2014/main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235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92/1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:a16="http://schemas.microsoft.com/office/drawing/2014/main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137/137/137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:a16="http://schemas.microsoft.com/office/drawing/2014/main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35/24/21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:a16="http://schemas.microsoft.com/office/drawing/2014/main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221</a:t>
                </a:r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599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:a16="http://schemas.microsoft.com/office/drawing/2014/main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233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140/128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:a16="http://schemas.microsoft.com/office/drawing/2014/main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159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:a16="http://schemas.microsoft.com/office/drawing/2014/main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245</a:t>
                </a:r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220/87</a:t>
                </a:r>
                <a:endParaRPr kumimoji="1" lang="mr-IN" altLang="zh-CN" sz="599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:a16="http://schemas.microsoft.com/office/drawing/2014/main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240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133/0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:a16="http://schemas.microsoft.com/office/drawing/2014/main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181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181/181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:a16="http://schemas.microsoft.com/office/drawing/2014/main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89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87/87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:a16="http://schemas.microsoft.com/office/drawing/2014/main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255</a:t>
                </a:r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599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011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1016636" rtl="0" eaLnBrk="1" latinLnBrk="0" hangingPunct="1">
        <a:lnSpc>
          <a:spcPct val="90000"/>
        </a:lnSpc>
        <a:spcBef>
          <a:spcPct val="0"/>
        </a:spcBef>
        <a:buNone/>
        <a:defRPr sz="48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160" indent="-254160" algn="l" defTabSz="1016636" rtl="0" eaLnBrk="1" latinLnBrk="0" hangingPunct="1">
        <a:lnSpc>
          <a:spcPct val="90000"/>
        </a:lnSpc>
        <a:spcBef>
          <a:spcPts val="1112"/>
        </a:spcBef>
        <a:buFont typeface="Arial" panose="020B0604020202020204" pitchFamily="34" charset="0"/>
        <a:buChar char="•"/>
        <a:defRPr sz="3112" kern="1200">
          <a:solidFill>
            <a:schemeClr val="tx1"/>
          </a:solidFill>
          <a:latin typeface="+mn-lt"/>
          <a:ea typeface="+mn-ea"/>
          <a:cs typeface="+mn-cs"/>
        </a:defRPr>
      </a:lvl1pPr>
      <a:lvl2pPr marL="762478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9" kern="1200">
          <a:solidFill>
            <a:schemeClr val="tx1"/>
          </a:solidFill>
          <a:latin typeface="+mn-lt"/>
          <a:ea typeface="+mn-ea"/>
          <a:cs typeface="+mn-cs"/>
        </a:defRPr>
      </a:lvl2pPr>
      <a:lvl3pPr marL="1270796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4" kern="1200">
          <a:solidFill>
            <a:schemeClr val="tx1"/>
          </a:solidFill>
          <a:latin typeface="+mn-lt"/>
          <a:ea typeface="+mn-ea"/>
          <a:cs typeface="+mn-cs"/>
        </a:defRPr>
      </a:lvl3pPr>
      <a:lvl4pPr marL="1779115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287433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795752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3304070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812388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4320706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1pPr>
      <a:lvl2pPr marL="508319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1016636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524956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33274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41592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3049911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558231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4066548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4487" userDrawn="1">
          <p15:clr>
            <a:srgbClr val="F26B43"/>
          </p15:clr>
        </p15:guide>
        <p15:guide id="3" pos="535" userDrawn="1">
          <p15:clr>
            <a:srgbClr val="F26B43"/>
          </p15:clr>
        </p15:guide>
        <p15:guide id="4" pos="8438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 userDrawn="1"/>
        </p:nvGrpSpPr>
        <p:grpSpPr>
          <a:xfrm>
            <a:off x="12211508" y="2931937"/>
            <a:ext cx="1982142" cy="3934682"/>
            <a:chOff x="12216278" y="2262477"/>
            <a:chExt cx="1982916" cy="4604143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5635" y="2262477"/>
              <a:ext cx="1883559" cy="692624"/>
              <a:chOff x="12315635" y="2207613"/>
              <a:chExt cx="1883559" cy="692624"/>
            </a:xfrm>
          </p:grpSpPr>
          <p:sp>
            <p:nvSpPr>
              <p:cNvPr id="44" name="矩形 5">
                <a:extLst>
                  <a:ext uri="{FF2B5EF4-FFF2-40B4-BE49-F238E27FC236}">
                    <a16:creationId xmlns:a16="http://schemas.microsoft.com/office/drawing/2014/main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186C</a:t>
                </a:r>
              </a:p>
              <a:p>
                <a:pPr algn="ctr" defTabSz="782702"/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:a16="http://schemas.microsoft.com/office/drawing/2014/main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185C</a:t>
                </a:r>
              </a:p>
              <a:p>
                <a:pPr algn="ctr" defTabSz="782702"/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:a16="http://schemas.microsoft.com/office/drawing/2014/main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55690" y="2207613"/>
                <a:ext cx="327141" cy="154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782702"/>
                <a:r>
                  <a:rPr kumimoji="1" lang="zh-CN" altLang="en-US" sz="856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品牌色</a:t>
                </a: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216278" y="3080825"/>
              <a:ext cx="1982912" cy="3785795"/>
              <a:chOff x="12216278" y="3080825"/>
              <a:chExt cx="1982912" cy="3785795"/>
            </a:xfrm>
          </p:grpSpPr>
          <p:sp>
            <p:nvSpPr>
              <p:cNvPr id="28" name="矩形 12">
                <a:extLst>
                  <a:ext uri="{FF2B5EF4-FFF2-40B4-BE49-F238E27FC236}">
                    <a16:creationId xmlns:a16="http://schemas.microsoft.com/office/drawing/2014/main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234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90/79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:a16="http://schemas.microsoft.com/office/drawing/2014/main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120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0/15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:a16="http://schemas.microsoft.com/office/drawing/2014/main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216278" y="3080825"/>
                <a:ext cx="569387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defTabSz="782702"/>
                <a:r>
                  <a:rPr kumimoji="1" lang="zh-CN" altLang="en-US" sz="856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辅助色</a:t>
                </a: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:a16="http://schemas.microsoft.com/office/drawing/2014/main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248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181/60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:a16="http://schemas.microsoft.com/office/drawing/2014/main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235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92/1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:a16="http://schemas.microsoft.com/office/drawing/2014/main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137/137/137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:a16="http://schemas.microsoft.com/office/drawing/2014/main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35/24/21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:a16="http://schemas.microsoft.com/office/drawing/2014/main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221</a:t>
                </a:r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599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:a16="http://schemas.microsoft.com/office/drawing/2014/main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233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140/128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:a16="http://schemas.microsoft.com/office/drawing/2014/main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159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:a16="http://schemas.microsoft.com/office/drawing/2014/main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245</a:t>
                </a:r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220/87</a:t>
                </a:r>
                <a:endParaRPr kumimoji="1" lang="mr-IN" altLang="zh-CN" sz="599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:a16="http://schemas.microsoft.com/office/drawing/2014/main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240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133/0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:a16="http://schemas.microsoft.com/office/drawing/2014/main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181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181/181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:a16="http://schemas.microsoft.com/office/drawing/2014/main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89</a:t>
                </a:r>
                <a:r>
                  <a:rPr kumimoji="1" lang="mr-IN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87/87</a:t>
                </a:r>
                <a:endParaRPr kumimoji="1" lang="mr-IN" altLang="zh-CN" sz="599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:a16="http://schemas.microsoft.com/office/drawing/2014/main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782702"/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255</a:t>
                </a:r>
                <a:r>
                  <a:rPr kumimoji="1" lang="mr-IN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599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599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330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hdr="0" ftr="0" dt="0"/>
  <p:txStyles>
    <p:titleStyle>
      <a:lvl1pPr algn="l" defTabSz="1016636" rtl="0" eaLnBrk="1" latinLnBrk="0" hangingPunct="1">
        <a:lnSpc>
          <a:spcPct val="90000"/>
        </a:lnSpc>
        <a:spcBef>
          <a:spcPct val="0"/>
        </a:spcBef>
        <a:buNone/>
        <a:defRPr sz="48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160" indent="-254160" algn="l" defTabSz="1016636" rtl="0" eaLnBrk="1" latinLnBrk="0" hangingPunct="1">
        <a:lnSpc>
          <a:spcPct val="90000"/>
        </a:lnSpc>
        <a:spcBef>
          <a:spcPts val="1112"/>
        </a:spcBef>
        <a:buFont typeface="Arial" panose="020B0604020202020204" pitchFamily="34" charset="0"/>
        <a:buChar char="•"/>
        <a:defRPr sz="3112" kern="1200">
          <a:solidFill>
            <a:schemeClr val="tx1"/>
          </a:solidFill>
          <a:latin typeface="+mn-lt"/>
          <a:ea typeface="+mn-ea"/>
          <a:cs typeface="+mn-cs"/>
        </a:defRPr>
      </a:lvl1pPr>
      <a:lvl2pPr marL="762478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9" kern="1200">
          <a:solidFill>
            <a:schemeClr val="tx1"/>
          </a:solidFill>
          <a:latin typeface="+mn-lt"/>
          <a:ea typeface="+mn-ea"/>
          <a:cs typeface="+mn-cs"/>
        </a:defRPr>
      </a:lvl2pPr>
      <a:lvl3pPr marL="1270796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4" kern="1200">
          <a:solidFill>
            <a:schemeClr val="tx1"/>
          </a:solidFill>
          <a:latin typeface="+mn-lt"/>
          <a:ea typeface="+mn-ea"/>
          <a:cs typeface="+mn-cs"/>
        </a:defRPr>
      </a:lvl3pPr>
      <a:lvl4pPr marL="1779115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287433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795752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3304070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812388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4320706" indent="-254160" algn="l" defTabSz="1016636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1pPr>
      <a:lvl2pPr marL="508319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1016636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524956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33274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41592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3049911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558231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4066548" algn="l" defTabSz="1016636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4487" userDrawn="1">
          <p15:clr>
            <a:srgbClr val="F26B43"/>
          </p15:clr>
        </p15:guide>
        <p15:guide id="3" pos="535" userDrawn="1">
          <p15:clr>
            <a:srgbClr val="F26B43"/>
          </p15:clr>
        </p15:guide>
        <p15:guide id="4" pos="8438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1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  <p:sldLayoutId id="2147483662" r:id="rId13"/>
    <p:sldLayoutId id="2147483663" r:id="rId14"/>
    <p:sldLayoutId id="214748373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6359236"/>
            <a:ext cx="12192001" cy="498764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416139" y="6388299"/>
            <a:ext cx="4854791" cy="336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Intelligent Terminal Memory Association (“ITMA”) </a:t>
            </a: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智慧终端存储协会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DCE8372-80C3-6D48-8A5B-E3B141E526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473" y="6513908"/>
            <a:ext cx="1180285" cy="21076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793CA54-F113-5546-97B9-87DDC4ECFE85}"/>
              </a:ext>
            </a:extLst>
          </p:cNvPr>
          <p:cNvSpPr txBox="1"/>
          <p:nvPr userDrawn="1"/>
        </p:nvSpPr>
        <p:spPr>
          <a:xfrm>
            <a:off x="11299927" y="6560552"/>
            <a:ext cx="2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en-US" altLang="zh-CN" sz="1200" dirty="0">
                <a:solidFill>
                  <a:prstClr val="white"/>
                </a:solidFill>
              </a:rPr>
              <a:t>™</a:t>
            </a:r>
            <a:endParaRPr kumimoji="1" lang="zh-CN" alt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9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FCFEE4-860F-254C-A1B3-35D726063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4538410"/>
            <a:ext cx="12192001" cy="244567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6C9475B-77F5-6A40-B1B5-FC24A85D32EB}"/>
              </a:ext>
            </a:extLst>
          </p:cNvPr>
          <p:cNvSpPr/>
          <p:nvPr/>
        </p:nvSpPr>
        <p:spPr>
          <a:xfrm>
            <a:off x="3665712" y="2226400"/>
            <a:ext cx="449033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NM 1.0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连接器立项建议书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年 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月 </a:t>
            </a:r>
            <a:endParaRPr lang="zh-CN" altLang="en-US" sz="2800" b="1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BC81792-D8C4-C847-8400-4368DBEBA751}"/>
              </a:ext>
            </a:extLst>
          </p:cNvPr>
          <p:cNvGrpSpPr/>
          <p:nvPr/>
        </p:nvGrpSpPr>
        <p:grpSpPr>
          <a:xfrm>
            <a:off x="4663779" y="659451"/>
            <a:ext cx="2616368" cy="824600"/>
            <a:chOff x="4396100" y="1220391"/>
            <a:chExt cx="3007693" cy="94793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7712CEF-BB89-2849-8464-03BEF5B21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4835" b="514"/>
            <a:stretch/>
          </p:blipFill>
          <p:spPr>
            <a:xfrm>
              <a:off x="4396100" y="1220391"/>
              <a:ext cx="2608224" cy="765890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4EB9A15-C163-FD45-911A-6EEF1E4AF8F8}"/>
                </a:ext>
              </a:extLst>
            </p:cNvPr>
            <p:cNvSpPr txBox="1"/>
            <p:nvPr/>
          </p:nvSpPr>
          <p:spPr>
            <a:xfrm>
              <a:off x="7004325" y="1768215"/>
              <a:ext cx="399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218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圆角矩形 69"/>
          <p:cNvSpPr/>
          <p:nvPr/>
        </p:nvSpPr>
        <p:spPr>
          <a:xfrm>
            <a:off x="6075608" y="1397480"/>
            <a:ext cx="5615796" cy="4727276"/>
          </a:xfrm>
          <a:prstGeom prst="roundRect">
            <a:avLst>
              <a:gd name="adj" fmla="val 43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87931C9-A9F1-4F2B-9002-BA346DC51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7" y="163050"/>
            <a:ext cx="7697343" cy="598163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NM 1.0 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连接器立项范围 外观设计</a:t>
            </a: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893" y="4872638"/>
            <a:ext cx="2430063" cy="545061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418972" y="1567892"/>
            <a:ext cx="4678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双卡类连接器 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SIM+NM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卡）：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AutoNum type="arabicPeriod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ea"/>
              <a:buAutoNum type="circleNumDbPlai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平铺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ea"/>
              <a:buAutoNum type="circleNumDbPlain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ea"/>
              <a:buAutoNum type="circleNumDbPlain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单卡形态连接器形式（单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卡）：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206894" y="1825310"/>
            <a:ext cx="524035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的设计，包括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Contact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弹片中心点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公差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连接器的外观尺寸、厚度是否需要标准化， 例如可以给个参照值，不强制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 startAt="2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卡座的应用形态是否定义（顶针式，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push-push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push-pull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47" y="2858194"/>
            <a:ext cx="1259098" cy="1191205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104564" y="2272357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②叠层双卡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672" y="2917478"/>
            <a:ext cx="1092999" cy="1155594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914" y="2917478"/>
            <a:ext cx="876084" cy="107205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8376" y="3020791"/>
            <a:ext cx="873553" cy="948968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884" y="4741190"/>
            <a:ext cx="1344121" cy="110727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6101" y="2202120"/>
            <a:ext cx="2050978" cy="213584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6913" y="2207854"/>
            <a:ext cx="1804859" cy="2037063"/>
          </a:xfrm>
          <a:prstGeom prst="rect">
            <a:avLst/>
          </a:prstGeom>
        </p:spPr>
      </p:pic>
      <p:grpSp>
        <p:nvGrpSpPr>
          <p:cNvPr id="1024" name="组合 1023"/>
          <p:cNvGrpSpPr/>
          <p:nvPr/>
        </p:nvGrpSpPr>
        <p:grpSpPr>
          <a:xfrm>
            <a:off x="6969349" y="1043498"/>
            <a:ext cx="4058137" cy="730792"/>
            <a:chOff x="6969349" y="1043498"/>
            <a:chExt cx="4058137" cy="730792"/>
          </a:xfrm>
        </p:grpSpPr>
        <p:sp>
          <p:nvSpPr>
            <p:cNvPr id="62" name="圆角矩形 61"/>
            <p:cNvSpPr/>
            <p:nvPr/>
          </p:nvSpPr>
          <p:spPr>
            <a:xfrm>
              <a:off x="6969349" y="1043498"/>
              <a:ext cx="4058137" cy="73079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7231317" y="1094518"/>
              <a:ext cx="36549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NM 1.0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连接器外观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主要标准化方向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6" name="圆角矩形 1025"/>
          <p:cNvSpPr/>
          <p:nvPr/>
        </p:nvSpPr>
        <p:spPr>
          <a:xfrm>
            <a:off x="267419" y="1397480"/>
            <a:ext cx="5615796" cy="4727276"/>
          </a:xfrm>
          <a:prstGeom prst="roundRect">
            <a:avLst>
              <a:gd name="adj" fmla="val 43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1596" y="992647"/>
            <a:ext cx="4058137" cy="781643"/>
            <a:chOff x="810884" y="1006072"/>
            <a:chExt cx="4058137" cy="781643"/>
          </a:xfrm>
        </p:grpSpPr>
        <p:sp>
          <p:nvSpPr>
            <p:cNvPr id="60" name="圆角矩形 59"/>
            <p:cNvSpPr/>
            <p:nvPr/>
          </p:nvSpPr>
          <p:spPr>
            <a:xfrm>
              <a:off x="810884" y="1006072"/>
              <a:ext cx="4058137" cy="78164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954229" y="1084218"/>
              <a:ext cx="377144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基于消费类和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IPC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类不同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NM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卡应用端产品形态，考虑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类连接器设计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30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DED2FC-90F3-4DD3-869E-1C998646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遗留问题解决方案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F55BE7-AB83-48CB-B03F-808D259FA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21" y="976890"/>
            <a:ext cx="11105064" cy="416407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问题一：关于</a:t>
            </a:r>
            <a:r>
              <a:rPr lang="en-US" altLang="zh-CN" dirty="0"/>
              <a:t>NM</a:t>
            </a:r>
            <a:r>
              <a:rPr lang="zh-CN" altLang="en-US" dirty="0"/>
              <a:t>卡的</a:t>
            </a:r>
            <a:r>
              <a:rPr lang="en-US" altLang="zh-CN" dirty="0"/>
              <a:t>Push-Push</a:t>
            </a:r>
            <a:r>
              <a:rPr lang="zh-CN" altLang="zh-CN" dirty="0"/>
              <a:t>模式，</a:t>
            </a:r>
            <a:r>
              <a:rPr lang="zh-CN" altLang="en-US" dirty="0"/>
              <a:t>一些厂商提出</a:t>
            </a:r>
            <a:r>
              <a:rPr lang="zh-CN" altLang="zh-CN" dirty="0"/>
              <a:t>为方便插拔</a:t>
            </a:r>
            <a:r>
              <a:rPr lang="en-US" altLang="zh-CN" dirty="0"/>
              <a:t>NM</a:t>
            </a:r>
            <a:r>
              <a:rPr lang="zh-CN" altLang="zh-CN" dirty="0"/>
              <a:t>卡</a:t>
            </a:r>
            <a:r>
              <a:rPr lang="zh-CN" altLang="en-US" dirty="0"/>
              <a:t>需要设计</a:t>
            </a:r>
            <a:r>
              <a:rPr lang="zh-CN" altLang="zh-CN" dirty="0"/>
              <a:t>斜切倒角</a:t>
            </a:r>
            <a:r>
              <a:rPr lang="zh-CN" altLang="en-US" dirty="0"/>
              <a:t>以及</a:t>
            </a:r>
            <a:r>
              <a:rPr lang="zh-CN" altLang="zh-CN" dirty="0"/>
              <a:t>防呆</a:t>
            </a:r>
            <a:r>
              <a:rPr lang="zh-CN" altLang="en-US" dirty="0"/>
              <a:t>等</a:t>
            </a:r>
            <a:r>
              <a:rPr lang="zh-CN" altLang="zh-CN" dirty="0"/>
              <a:t>，会影响</a:t>
            </a:r>
            <a:r>
              <a:rPr lang="en-US" altLang="zh-CN" dirty="0"/>
              <a:t>NM</a:t>
            </a:r>
            <a:r>
              <a:rPr lang="zh-CN" altLang="zh-CN" dirty="0"/>
              <a:t>卡尺寸，需要重新评估卡内布局空间剩余</a:t>
            </a:r>
            <a:endParaRPr lang="en-US" altLang="zh-CN" dirty="0"/>
          </a:p>
          <a:p>
            <a:r>
              <a:rPr lang="zh-CN" altLang="en-US" dirty="0">
                <a:solidFill>
                  <a:schemeClr val="tx1"/>
                </a:solidFill>
              </a:rPr>
              <a:t>解决方案：</a:t>
            </a:r>
            <a:r>
              <a:rPr lang="en-US" altLang="zh-CN" dirty="0">
                <a:solidFill>
                  <a:schemeClr val="tx1"/>
                </a:solidFill>
              </a:rPr>
              <a:t>JBL</a:t>
            </a:r>
            <a:r>
              <a:rPr lang="zh-CN" altLang="en-US" dirty="0">
                <a:solidFill>
                  <a:schemeClr val="tx1"/>
                </a:solidFill>
              </a:rPr>
              <a:t>已经研发出</a:t>
            </a:r>
            <a:r>
              <a:rPr lang="en-US" altLang="zh-CN" dirty="0">
                <a:solidFill>
                  <a:schemeClr val="tx1"/>
                </a:solidFill>
              </a:rPr>
              <a:t>Push-Push</a:t>
            </a:r>
            <a:r>
              <a:rPr lang="zh-CN" altLang="en-US" dirty="0">
                <a:solidFill>
                  <a:schemeClr val="tx1"/>
                </a:solidFill>
              </a:rPr>
              <a:t>特性的</a:t>
            </a:r>
            <a:r>
              <a:rPr lang="en-US" altLang="zh-CN" dirty="0">
                <a:solidFill>
                  <a:schemeClr val="tx1"/>
                </a:solidFill>
              </a:rPr>
              <a:t>NM</a:t>
            </a:r>
            <a:r>
              <a:rPr lang="zh-CN" altLang="en-US" dirty="0">
                <a:solidFill>
                  <a:schemeClr val="tx1"/>
                </a:solidFill>
              </a:rPr>
              <a:t>卡卡座连接器，无需对</a:t>
            </a:r>
            <a:r>
              <a:rPr lang="en-US" altLang="zh-CN" dirty="0">
                <a:solidFill>
                  <a:schemeClr val="tx1"/>
                </a:solidFill>
              </a:rPr>
              <a:t>NM</a:t>
            </a:r>
            <a:r>
              <a:rPr lang="zh-CN" altLang="en-US" dirty="0">
                <a:solidFill>
                  <a:schemeClr val="tx1"/>
                </a:solidFill>
              </a:rPr>
              <a:t>卡进行改动即可实现</a:t>
            </a:r>
            <a:r>
              <a:rPr lang="en-US" altLang="zh-CN" dirty="0">
                <a:solidFill>
                  <a:schemeClr val="tx1"/>
                </a:solidFill>
              </a:rPr>
              <a:t>Push-Push</a:t>
            </a:r>
            <a:r>
              <a:rPr lang="zh-CN" altLang="en-US" dirty="0">
                <a:solidFill>
                  <a:schemeClr val="tx1"/>
                </a:solidFill>
              </a:rPr>
              <a:t>模式，并且连接器已经通过耐久、插拔、震动等测试。</a:t>
            </a: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问题二：</a:t>
            </a:r>
            <a:r>
              <a:rPr lang="en-US" altLang="zh-CN" dirty="0"/>
              <a:t>NM</a:t>
            </a:r>
            <a:r>
              <a:rPr lang="zh-CN" altLang="zh-CN" dirty="0"/>
              <a:t>卡第一是要保证安全，不能烧设备，不能烧卡，第二是用户体验，性能，第三才是易用性；</a:t>
            </a:r>
            <a:endParaRPr lang="en-US" altLang="zh-CN" dirty="0"/>
          </a:p>
          <a:p>
            <a:r>
              <a:rPr lang="zh-CN" altLang="en-US" dirty="0">
                <a:solidFill>
                  <a:schemeClr val="tx1"/>
                </a:solidFill>
              </a:rPr>
              <a:t>解决方案：会考虑设备安全，严格在标准端和测试端把控品质</a:t>
            </a:r>
            <a:endParaRPr lang="zh-CN" altLang="zh-CN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4626F2-9453-4144-9683-8A5FF91F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240EFDF-24DB-428F-B673-E72FECCDDA44}"/>
              </a:ext>
            </a:extLst>
          </p:cNvPr>
          <p:cNvGrpSpPr/>
          <p:nvPr/>
        </p:nvGrpSpPr>
        <p:grpSpPr>
          <a:xfrm>
            <a:off x="1112904" y="2641600"/>
            <a:ext cx="1616185" cy="975360"/>
            <a:chOff x="7900720" y="2966147"/>
            <a:chExt cx="3773865" cy="2357693"/>
          </a:xfrm>
        </p:grpSpPr>
        <p:pic>
          <p:nvPicPr>
            <p:cNvPr id="1028" name="Picture 4" descr="C:\Users\c00804383\AppData\Roaming\eSpace_Desktop\UserData\c00804383\imagefiles\A7098F4D-CC34-4C3F-9780-E74533B94EF5.png">
              <a:extLst>
                <a:ext uri="{FF2B5EF4-FFF2-40B4-BE49-F238E27FC236}">
                  <a16:creationId xmlns:a16="http://schemas.microsoft.com/office/drawing/2014/main" id="{4964CE14-E08A-4B1F-BAE6-C5E8435461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0" b="1670"/>
            <a:stretch/>
          </p:blipFill>
          <p:spPr bwMode="auto">
            <a:xfrm>
              <a:off x="8292261" y="2966147"/>
              <a:ext cx="3382324" cy="2357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12F6B35-03FA-4E5B-9AAD-FC39AD5F1DF1}"/>
                </a:ext>
              </a:extLst>
            </p:cNvPr>
            <p:cNvSpPr/>
            <p:nvPr/>
          </p:nvSpPr>
          <p:spPr>
            <a:xfrm rot="1783780">
              <a:off x="7900720" y="4574702"/>
              <a:ext cx="1902909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38E55EDD-C1F1-42F0-AB46-691B432E3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20" y="2197847"/>
            <a:ext cx="5928360" cy="20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9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>
            <a:extLst>
              <a:ext uri="{FF2B5EF4-FFF2-40B4-BE49-F238E27FC236}">
                <a16:creationId xmlns:a16="http://schemas.microsoft.com/office/drawing/2014/main" id="{E56C888D-F866-3A46-8DBF-CBA9BA220CA8}"/>
              </a:ext>
            </a:extLst>
          </p:cNvPr>
          <p:cNvSpPr/>
          <p:nvPr/>
        </p:nvSpPr>
        <p:spPr>
          <a:xfrm>
            <a:off x="745846" y="4357169"/>
            <a:ext cx="88830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CN" altLang="en-US" sz="340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共同推动新型终端存储产品技术与应用。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7E06A10E-F1A6-B345-8C7F-2CFEA3CE6E66}"/>
              </a:ext>
            </a:extLst>
          </p:cNvPr>
          <p:cNvSpPr/>
          <p:nvPr/>
        </p:nvSpPr>
        <p:spPr>
          <a:xfrm>
            <a:off x="745846" y="2684850"/>
            <a:ext cx="93566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欢迎加入 智</a:t>
            </a:r>
            <a:r>
              <a:rPr lang="zh-CN" altLang="en-US" sz="105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慧</a:t>
            </a:r>
            <a:r>
              <a:rPr lang="zh-CN" altLang="en-US" sz="105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终</a:t>
            </a:r>
            <a:r>
              <a:rPr lang="zh-CN" altLang="en-US" sz="105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端</a:t>
            </a:r>
            <a:r>
              <a:rPr lang="zh-CN" altLang="en-US" sz="105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存</a:t>
            </a:r>
            <a:r>
              <a:rPr lang="zh-CN" altLang="en-US" sz="105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储</a:t>
            </a:r>
            <a:r>
              <a:rPr lang="zh-CN" altLang="en-US" sz="105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协</a:t>
            </a:r>
            <a:r>
              <a:rPr lang="zh-CN" altLang="en-US" sz="105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会</a:t>
            </a:r>
          </a:p>
          <a:p>
            <a:pPr defTabSz="914400"/>
            <a:r>
              <a:rPr lang="en-US" altLang="zh-CN" sz="44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Welcome Join in ITMA</a:t>
            </a:r>
            <a:r>
              <a:rPr lang="zh-CN" altLang="en-US" sz="44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44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en-US" sz="4400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EFB3AA9-1763-E24C-B6BE-36A270315968}"/>
              </a:ext>
            </a:extLst>
          </p:cNvPr>
          <p:cNvSpPr/>
          <p:nvPr/>
        </p:nvSpPr>
        <p:spPr>
          <a:xfrm>
            <a:off x="10022442" y="5822706"/>
            <a:ext cx="1667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dirty="0" err="1">
                <a:solidFill>
                  <a:prstClr val="black"/>
                </a:solidFill>
                <a:latin typeface="Lato" panose="020F0502020204030203" pitchFamily="34" charset="0"/>
              </a:rPr>
              <a:t>www.itma.org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79" name="图片 78">
            <a:extLst>
              <a:ext uri="{FF2B5EF4-FFF2-40B4-BE49-F238E27FC236}">
                <a16:creationId xmlns:a16="http://schemas.microsoft.com/office/drawing/2014/main" id="{F1A8872E-D94D-004B-93CD-237F65C67E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35" b="514"/>
          <a:stretch/>
        </p:blipFill>
        <p:spPr>
          <a:xfrm>
            <a:off x="923328" y="1113163"/>
            <a:ext cx="1501218" cy="440824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65F0EC83-AFF6-FE41-AF9A-A3D3E422FED6}"/>
              </a:ext>
            </a:extLst>
          </p:cNvPr>
          <p:cNvSpPr txBox="1"/>
          <p:nvPr/>
        </p:nvSpPr>
        <p:spPr>
          <a:xfrm>
            <a:off x="2326734" y="1386241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zh-CN" altLang="en-US" dirty="0">
                <a:solidFill>
                  <a:prstClr val="black"/>
                </a:solidFill>
              </a:rPr>
              <a:t>™</a:t>
            </a:r>
          </a:p>
        </p:txBody>
      </p:sp>
      <p:pic>
        <p:nvPicPr>
          <p:cNvPr id="83" name="图片 82">
            <a:extLst>
              <a:ext uri="{FF2B5EF4-FFF2-40B4-BE49-F238E27FC236}">
                <a16:creationId xmlns:a16="http://schemas.microsoft.com/office/drawing/2014/main" id="{4507457A-6A4B-154D-AE85-7147CA84E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741" y="5640801"/>
            <a:ext cx="686735" cy="62990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BB1778F7-25B6-224B-93E7-5FAAD2670F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552" y="5774771"/>
            <a:ext cx="439812" cy="507724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DE3AA5DD-3A90-6A43-A385-CC73C0A39900}"/>
              </a:ext>
            </a:extLst>
          </p:cNvPr>
          <p:cNvSpPr/>
          <p:nvPr/>
        </p:nvSpPr>
        <p:spPr>
          <a:xfrm>
            <a:off x="7367837" y="5763630"/>
            <a:ext cx="1933734" cy="423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32">
              <a:lnSpc>
                <a:spcPct val="130000"/>
              </a:lnSpc>
              <a:defRPr/>
            </a:pPr>
            <a:r>
              <a:rPr lang="en-US" altLang="zh-CN" dirty="0">
                <a:solidFill>
                  <a:srgbClr val="C00000"/>
                </a:solidFill>
                <a:latin typeface="Lato" panose="020F0502020204030203" pitchFamily="34" charset="0"/>
              </a:rPr>
              <a:t>service@itma.com</a:t>
            </a:r>
          </a:p>
        </p:txBody>
      </p:sp>
    </p:spTree>
    <p:extLst>
      <p:ext uri="{BB962C8B-B14F-4D97-AF65-F5344CB8AC3E}">
        <p14:creationId xmlns:p14="http://schemas.microsoft.com/office/powerpoint/2010/main" val="305626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7931C9-A9F1-4F2B-9002-BA346DC51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7" y="163050"/>
            <a:ext cx="8881713" cy="598163"/>
          </a:xfrm>
        </p:spPr>
        <p:txBody>
          <a:bodyPr/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项目背景：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NM 1.0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连接器立项建议书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2708" y="1011356"/>
            <a:ext cx="10124823" cy="276998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立项背景：</a:t>
            </a:r>
            <a:endParaRPr lang="en-US" altLang="zh-CN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NM 1.0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卡已商用，主要应用于手机、平板领域，未来将应用于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等各行各业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连接器作为通用器件，在器件性能上，为保证连接器对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卡适配的兼容性，及有统一的质量保证，建议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ITMA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牵头起草连接器相应的标准，项目目标和意义：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连接器对于不同终端有不同的规格要求，例如消费类设备，工业级设备，监控类设备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制定相应的标准，有利于连接器厂商及终端厂商产品选型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通用器件，有助于推广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卡商用，降低适配复杂度，以及降低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卡应用成本</a:t>
            </a:r>
          </a:p>
        </p:txBody>
      </p:sp>
      <p:sp>
        <p:nvSpPr>
          <p:cNvPr id="8" name="矩形 7"/>
          <p:cNvSpPr/>
          <p:nvPr/>
        </p:nvSpPr>
        <p:spPr>
          <a:xfrm>
            <a:off x="705656" y="3781345"/>
            <a:ext cx="463444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立项发起单位：</a:t>
            </a:r>
            <a:endParaRPr lang="en-US" altLang="zh-CN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富顶科技、金比莱、华为技术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90318" y="3739449"/>
            <a:ext cx="3829768" cy="4996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立项范围：</a:t>
            </a:r>
            <a:endParaRPr lang="en-US" altLang="zh-CN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5290" y="4239073"/>
            <a:ext cx="2462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器件基本要求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器件机械性能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质量要求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工艺要求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外观设计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5656" y="4704675"/>
            <a:ext cx="4634440" cy="16619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项目计划：</a:t>
            </a:r>
            <a:endParaRPr lang="en-US" altLang="zh-CN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2023.3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2023.5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立项通过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2024.5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完成草稿，报送审批发布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02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卡座标准框架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953" y="902462"/>
            <a:ext cx="5055102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第一章： 通用要求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sz="1800" dirty="0"/>
              <a:t>第</a:t>
            </a:r>
            <a:r>
              <a:rPr lang="en-US" altLang="zh-CN" sz="1800" dirty="0"/>
              <a:t>1.1</a:t>
            </a:r>
            <a:r>
              <a:rPr lang="zh-CN" altLang="en-US" sz="1800" dirty="0"/>
              <a:t>章节：连接器机械性能</a:t>
            </a:r>
            <a:endParaRPr lang="en-US" altLang="zh-CN" sz="1800" dirty="0"/>
          </a:p>
          <a:p>
            <a:pPr lvl="2">
              <a:lnSpc>
                <a:spcPct val="150000"/>
              </a:lnSpc>
            </a:pPr>
            <a:r>
              <a:rPr lang="zh-CN" altLang="en-US" sz="1400" dirty="0"/>
              <a:t>第</a:t>
            </a:r>
            <a:r>
              <a:rPr lang="en-US" altLang="zh-CN" sz="1400" dirty="0"/>
              <a:t>1.1.1</a:t>
            </a:r>
            <a:r>
              <a:rPr lang="zh-CN" altLang="en-US" sz="1400" dirty="0"/>
              <a:t>章节：通用性能</a:t>
            </a:r>
            <a:endParaRPr lang="en-US" altLang="zh-CN" sz="1400" dirty="0"/>
          </a:p>
          <a:p>
            <a:pPr lvl="2">
              <a:lnSpc>
                <a:spcPct val="150000"/>
              </a:lnSpc>
            </a:pPr>
            <a:r>
              <a:rPr lang="zh-CN" altLang="en-US" sz="1400" dirty="0"/>
              <a:t>第</a:t>
            </a:r>
            <a:r>
              <a:rPr lang="en-US" altLang="zh-CN" sz="1400" dirty="0"/>
              <a:t>1.1.2</a:t>
            </a:r>
            <a:r>
              <a:rPr lang="zh-CN" altLang="en-US" sz="1400" dirty="0"/>
              <a:t>章节：车规级性能</a:t>
            </a:r>
            <a:endParaRPr lang="en-US" altLang="zh-CN" sz="1400" dirty="0"/>
          </a:p>
          <a:p>
            <a:pPr lvl="2">
              <a:lnSpc>
                <a:spcPct val="150000"/>
              </a:lnSpc>
            </a:pPr>
            <a:r>
              <a:rPr lang="zh-CN" altLang="en-US" sz="1400" dirty="0"/>
              <a:t>第</a:t>
            </a:r>
            <a:r>
              <a:rPr lang="en-US" altLang="zh-CN" sz="1400" dirty="0"/>
              <a:t>1.1.3</a:t>
            </a:r>
            <a:r>
              <a:rPr lang="zh-CN" altLang="en-US" sz="1400" dirty="0"/>
              <a:t>章节：</a:t>
            </a:r>
            <a:r>
              <a:rPr lang="en-US" altLang="zh-CN" sz="1400" dirty="0"/>
              <a:t>IPC</a:t>
            </a:r>
            <a:r>
              <a:rPr lang="zh-CN" altLang="en-US" sz="1400" dirty="0"/>
              <a:t>行业</a:t>
            </a:r>
            <a:endParaRPr lang="en-US" altLang="zh-CN" sz="1400" dirty="0"/>
          </a:p>
          <a:p>
            <a:pPr lvl="1">
              <a:lnSpc>
                <a:spcPct val="150000"/>
              </a:lnSpc>
            </a:pPr>
            <a:r>
              <a:rPr lang="zh-CN" altLang="en-US" sz="1800" dirty="0"/>
              <a:t>第</a:t>
            </a:r>
            <a:r>
              <a:rPr lang="en-US" altLang="zh-CN" sz="1800" dirty="0"/>
              <a:t>1.2</a:t>
            </a:r>
            <a:r>
              <a:rPr lang="zh-CN" altLang="en-US" sz="1800" dirty="0"/>
              <a:t>章节：连接器环境性能</a:t>
            </a:r>
            <a:endParaRPr lang="en-US" altLang="zh-CN" sz="1800" dirty="0"/>
          </a:p>
          <a:p>
            <a:pPr lvl="2">
              <a:lnSpc>
                <a:spcPct val="150000"/>
              </a:lnSpc>
            </a:pPr>
            <a:r>
              <a:rPr lang="zh-CN" altLang="en-US" sz="1400" dirty="0"/>
              <a:t>第</a:t>
            </a:r>
            <a:r>
              <a:rPr lang="en-US" altLang="zh-CN" sz="1400" dirty="0"/>
              <a:t>1.1.1</a:t>
            </a:r>
            <a:r>
              <a:rPr lang="zh-CN" altLang="en-US" sz="1400" dirty="0"/>
              <a:t>章节：通用性能</a:t>
            </a:r>
            <a:endParaRPr lang="en-US" altLang="zh-CN" sz="1400" dirty="0"/>
          </a:p>
          <a:p>
            <a:pPr lvl="2">
              <a:lnSpc>
                <a:spcPct val="150000"/>
              </a:lnSpc>
            </a:pPr>
            <a:r>
              <a:rPr lang="zh-CN" altLang="en-US" sz="1400" dirty="0"/>
              <a:t>第</a:t>
            </a:r>
            <a:r>
              <a:rPr lang="en-US" altLang="zh-CN" sz="1400" dirty="0"/>
              <a:t>1.1.2</a:t>
            </a:r>
            <a:r>
              <a:rPr lang="zh-CN" altLang="en-US" sz="1400" dirty="0"/>
              <a:t>章节：车规级性能</a:t>
            </a:r>
            <a:endParaRPr lang="en-US" altLang="zh-CN" sz="1400" dirty="0"/>
          </a:p>
          <a:p>
            <a:pPr lvl="2">
              <a:lnSpc>
                <a:spcPct val="150000"/>
              </a:lnSpc>
            </a:pPr>
            <a:r>
              <a:rPr lang="zh-CN" altLang="en-US" sz="1400" dirty="0"/>
              <a:t>第</a:t>
            </a:r>
            <a:r>
              <a:rPr lang="en-US" altLang="zh-CN" sz="1400" dirty="0"/>
              <a:t>1.1.3</a:t>
            </a:r>
            <a:r>
              <a:rPr lang="zh-CN" altLang="en-US" sz="1400" dirty="0"/>
              <a:t>章节：</a:t>
            </a:r>
            <a:r>
              <a:rPr lang="en-US" altLang="zh-CN" sz="1400" dirty="0"/>
              <a:t>IPC</a:t>
            </a:r>
            <a:r>
              <a:rPr lang="zh-CN" altLang="en-US" sz="1400" dirty="0"/>
              <a:t>行业</a:t>
            </a:r>
            <a:endParaRPr lang="en-US" altLang="zh-CN" sz="1800" dirty="0"/>
          </a:p>
          <a:p>
            <a:pPr lvl="1">
              <a:lnSpc>
                <a:spcPct val="150000"/>
              </a:lnSpc>
            </a:pPr>
            <a:r>
              <a:rPr lang="zh-CN" altLang="en-US" sz="1800" dirty="0"/>
              <a:t>第</a:t>
            </a:r>
            <a:r>
              <a:rPr lang="en-US" altLang="zh-CN" sz="1800" dirty="0"/>
              <a:t>1.3</a:t>
            </a:r>
            <a:r>
              <a:rPr lang="zh-CN" altLang="en-US" sz="1800" dirty="0"/>
              <a:t>章节：连接器电气性能</a:t>
            </a:r>
            <a:endParaRPr lang="en-US" altLang="zh-CN" sz="1800" dirty="0"/>
          </a:p>
          <a:p>
            <a:pPr lvl="2">
              <a:lnSpc>
                <a:spcPct val="150000"/>
              </a:lnSpc>
            </a:pPr>
            <a:r>
              <a:rPr lang="zh-CN" altLang="en-US" sz="1400" dirty="0"/>
              <a:t>第</a:t>
            </a:r>
            <a:r>
              <a:rPr lang="en-US" altLang="zh-CN" sz="1400" dirty="0"/>
              <a:t>1.1.1</a:t>
            </a:r>
            <a:r>
              <a:rPr lang="zh-CN" altLang="en-US" sz="1400" dirty="0"/>
              <a:t>章节：通用性能</a:t>
            </a:r>
            <a:endParaRPr lang="en-US" altLang="zh-CN" sz="1400" dirty="0"/>
          </a:p>
          <a:p>
            <a:pPr lvl="2">
              <a:lnSpc>
                <a:spcPct val="150000"/>
              </a:lnSpc>
            </a:pPr>
            <a:r>
              <a:rPr lang="zh-CN" altLang="en-US" sz="1400" dirty="0"/>
              <a:t>第</a:t>
            </a:r>
            <a:r>
              <a:rPr lang="en-US" altLang="zh-CN" sz="1400" dirty="0"/>
              <a:t>1.1.2</a:t>
            </a:r>
            <a:r>
              <a:rPr lang="zh-CN" altLang="en-US" sz="1400" dirty="0"/>
              <a:t>章节：车规级性能</a:t>
            </a:r>
            <a:endParaRPr lang="en-US" altLang="zh-CN" sz="1400" dirty="0"/>
          </a:p>
          <a:p>
            <a:pPr lvl="2">
              <a:lnSpc>
                <a:spcPct val="150000"/>
              </a:lnSpc>
            </a:pPr>
            <a:r>
              <a:rPr lang="zh-CN" altLang="en-US" sz="1400" dirty="0"/>
              <a:t>第</a:t>
            </a:r>
            <a:r>
              <a:rPr lang="en-US" altLang="zh-CN" sz="1400" dirty="0"/>
              <a:t>1.1.3</a:t>
            </a:r>
            <a:r>
              <a:rPr lang="zh-CN" altLang="en-US" sz="1400" dirty="0"/>
              <a:t>章节：</a:t>
            </a:r>
            <a:r>
              <a:rPr lang="en-US" altLang="zh-CN" sz="1400" dirty="0"/>
              <a:t>IPC</a:t>
            </a:r>
            <a:r>
              <a:rPr lang="zh-CN" altLang="en-US" sz="1400" dirty="0"/>
              <a:t>行业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8338378" y="902462"/>
            <a:ext cx="385362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91795" marR="0" indent="-391795" algn="l" defTabSz="104394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 sz="1600" b="0" kern="12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/>
              <a:t>第二章：卡连接器机械规格</a:t>
            </a:r>
            <a:endParaRPr lang="en-US" altLang="zh-CN" sz="1400" dirty="0"/>
          </a:p>
          <a:p>
            <a:pPr lvl="1">
              <a:lnSpc>
                <a:spcPct val="150000"/>
              </a:lnSpc>
            </a:pPr>
            <a:r>
              <a:rPr lang="zh-CN" altLang="en-US" sz="1400" dirty="0"/>
              <a:t>第</a:t>
            </a:r>
            <a:r>
              <a:rPr lang="en-US" altLang="zh-CN" sz="1400" dirty="0"/>
              <a:t>2.1</a:t>
            </a:r>
            <a:r>
              <a:rPr lang="zh-CN" altLang="en-US" sz="1400" dirty="0"/>
              <a:t>章节：连接器 </a:t>
            </a:r>
            <a:r>
              <a:rPr lang="en-US" altLang="zh-CN" sz="1400" dirty="0"/>
              <a:t>PIN</a:t>
            </a:r>
            <a:r>
              <a:rPr lang="zh-CN" altLang="en-US" sz="1400" dirty="0"/>
              <a:t>中心点位置</a:t>
            </a:r>
            <a:endParaRPr lang="en-US" altLang="zh-CN" sz="1400" dirty="0"/>
          </a:p>
          <a:p>
            <a:pPr lvl="2">
              <a:lnSpc>
                <a:spcPct val="150000"/>
              </a:lnSpc>
            </a:pPr>
            <a:r>
              <a:rPr lang="zh-CN" altLang="en-US" sz="1300" dirty="0"/>
              <a:t>单</a:t>
            </a:r>
            <a:r>
              <a:rPr lang="en-US" altLang="zh-CN" sz="1300" dirty="0"/>
              <a:t>NM</a:t>
            </a:r>
            <a:r>
              <a:rPr lang="zh-CN" altLang="en-US" sz="1300" dirty="0"/>
              <a:t>卡连接器</a:t>
            </a:r>
            <a:endParaRPr lang="en-US" altLang="zh-CN" sz="1300" dirty="0"/>
          </a:p>
          <a:p>
            <a:pPr lvl="2">
              <a:lnSpc>
                <a:spcPct val="150000"/>
              </a:lnSpc>
            </a:pPr>
            <a:r>
              <a:rPr lang="en-US" altLang="zh-CN" sz="1300" dirty="0"/>
              <a:t>SIM+NM</a:t>
            </a:r>
            <a:r>
              <a:rPr lang="zh-CN" altLang="en-US" sz="1300" dirty="0"/>
              <a:t>卡平铺连接器</a:t>
            </a:r>
            <a:endParaRPr lang="en-US" altLang="zh-CN" sz="1300" dirty="0"/>
          </a:p>
          <a:p>
            <a:pPr lvl="2">
              <a:lnSpc>
                <a:spcPct val="150000"/>
              </a:lnSpc>
            </a:pPr>
            <a:r>
              <a:rPr lang="en-US" altLang="zh-CN" sz="1300" dirty="0"/>
              <a:t>SIM+NM</a:t>
            </a:r>
            <a:r>
              <a:rPr lang="zh-CN" altLang="en-US" sz="1300" dirty="0"/>
              <a:t>卡叠层连接器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956512" y="1263969"/>
            <a:ext cx="505510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91795" marR="0" indent="-391795" algn="l" defTabSz="104394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 sz="1600" b="0" kern="12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94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700" dirty="0">
                <a:solidFill>
                  <a:schemeClr val="tx1"/>
                </a:solidFill>
              </a:rPr>
              <a:t>第</a:t>
            </a:r>
            <a:r>
              <a:rPr lang="en-US" altLang="zh-CN" sz="1700" dirty="0">
                <a:solidFill>
                  <a:schemeClr val="tx1"/>
                </a:solidFill>
              </a:rPr>
              <a:t>1.4</a:t>
            </a:r>
            <a:r>
              <a:rPr lang="zh-CN" altLang="en-US" sz="1700" dirty="0">
                <a:solidFill>
                  <a:schemeClr val="tx1"/>
                </a:solidFill>
              </a:rPr>
              <a:t>章节：</a:t>
            </a:r>
            <a:r>
              <a:rPr lang="en-US" altLang="zh-CN" sz="1700" dirty="0">
                <a:solidFill>
                  <a:schemeClr val="tx1"/>
                </a:solidFill>
              </a:rPr>
              <a:t>Push-Push</a:t>
            </a:r>
            <a:r>
              <a:rPr lang="zh-CN" altLang="en-US" sz="1700" dirty="0">
                <a:solidFill>
                  <a:schemeClr val="tx1"/>
                </a:solidFill>
              </a:rPr>
              <a:t>连接器性能</a:t>
            </a:r>
            <a:endParaRPr lang="en-US" altLang="zh-CN" sz="170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</a:pPr>
            <a:endParaRPr lang="en-US" altLang="zh-CN" sz="1300" dirty="0"/>
          </a:p>
          <a:p>
            <a:pPr marL="44894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700" dirty="0">
                <a:solidFill>
                  <a:schemeClr val="tx1"/>
                </a:solidFill>
              </a:rPr>
              <a:t>第</a:t>
            </a:r>
            <a:r>
              <a:rPr lang="en-US" altLang="zh-CN" sz="1700" dirty="0">
                <a:solidFill>
                  <a:schemeClr val="tx1"/>
                </a:solidFill>
              </a:rPr>
              <a:t>1.5</a:t>
            </a:r>
            <a:r>
              <a:rPr lang="zh-CN" altLang="en-US" sz="1700" dirty="0">
                <a:solidFill>
                  <a:schemeClr val="tx1"/>
                </a:solidFill>
              </a:rPr>
              <a:t>章节：</a:t>
            </a:r>
            <a:r>
              <a:rPr lang="en-US" altLang="zh-CN" sz="1700" dirty="0">
                <a:solidFill>
                  <a:schemeClr val="tx1"/>
                </a:solidFill>
              </a:rPr>
              <a:t>PIN Push</a:t>
            </a:r>
            <a:r>
              <a:rPr lang="zh-CN" altLang="en-US" sz="1700" dirty="0">
                <a:solidFill>
                  <a:schemeClr val="tx1"/>
                </a:solidFill>
              </a:rPr>
              <a:t>连接器性能</a:t>
            </a:r>
            <a:endParaRPr lang="en-US" altLang="zh-CN" sz="170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</a:pPr>
            <a:r>
              <a:rPr lang="zh-CN" altLang="en-US" sz="1300" dirty="0"/>
              <a:t>卡托</a:t>
            </a:r>
            <a:endParaRPr lang="en-US" altLang="zh-CN" sz="1300" dirty="0"/>
          </a:p>
          <a:p>
            <a:pPr marL="44894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700" dirty="0">
                <a:solidFill>
                  <a:schemeClr val="tx1"/>
                </a:solidFill>
              </a:rPr>
              <a:t>第</a:t>
            </a:r>
            <a:r>
              <a:rPr lang="en-US" altLang="zh-CN" sz="1700" dirty="0">
                <a:solidFill>
                  <a:schemeClr val="tx1"/>
                </a:solidFill>
              </a:rPr>
              <a:t>1.6</a:t>
            </a:r>
            <a:r>
              <a:rPr lang="zh-CN" altLang="en-US" sz="1700" dirty="0">
                <a:solidFill>
                  <a:schemeClr val="tx1"/>
                </a:solidFill>
              </a:rPr>
              <a:t>章节：</a:t>
            </a:r>
            <a:r>
              <a:rPr lang="en-US" altLang="zh-CN" sz="1700" dirty="0">
                <a:solidFill>
                  <a:schemeClr val="tx1"/>
                </a:solidFill>
              </a:rPr>
              <a:t>Push-Pull</a:t>
            </a:r>
            <a:r>
              <a:rPr lang="zh-CN" altLang="en-US" sz="1700" dirty="0">
                <a:solidFill>
                  <a:schemeClr val="tx1"/>
                </a:solidFill>
              </a:rPr>
              <a:t>连接器性能</a:t>
            </a:r>
            <a:endParaRPr lang="en-US" altLang="zh-CN" sz="1700" dirty="0">
              <a:solidFill>
                <a:schemeClr val="tx1"/>
              </a:solidFill>
            </a:endParaRPr>
          </a:p>
          <a:p>
            <a:pPr marL="44894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700" dirty="0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956512" y="1084521"/>
            <a:ext cx="0" cy="434871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8270" y="1102424"/>
            <a:ext cx="0" cy="434871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60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第一章：通用要求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15598"/>
              </p:ext>
            </p:extLst>
          </p:nvPr>
        </p:nvGraphicFramePr>
        <p:xfrm>
          <a:off x="569521" y="1001607"/>
          <a:ext cx="10714922" cy="5205963"/>
        </p:xfrm>
        <a:graphic>
          <a:graphicData uri="http://schemas.openxmlformats.org/drawingml/2006/table">
            <a:tbl>
              <a:tblPr/>
              <a:tblGrid>
                <a:gridCol w="1542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3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4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基本要求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子要求编号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子项要求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NM 1.0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标准已有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04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1.1 </a:t>
                      </a:r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机械性能要求</a:t>
                      </a:r>
                    </a:p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1.1.1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插入力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1.1.2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拔出力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1.1.3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端子正向力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4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1.1.4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托盘操作力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1.1.5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检测开关预压力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8524"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1.1.6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插拔寿命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310" y="3372928"/>
            <a:ext cx="4532552" cy="25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3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第一章：通用要求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329909"/>
              </p:ext>
            </p:extLst>
          </p:nvPr>
        </p:nvGraphicFramePr>
        <p:xfrm>
          <a:off x="378180" y="1286046"/>
          <a:ext cx="11552151" cy="4603625"/>
        </p:xfrm>
        <a:graphic>
          <a:graphicData uri="http://schemas.openxmlformats.org/drawingml/2006/table">
            <a:tbl>
              <a:tblPr/>
              <a:tblGrid>
                <a:gridCol w="218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2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7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基本要求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子要求编号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子项要求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NM 1.0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标准已有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869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1.1 </a:t>
                      </a:r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机械性能要求</a:t>
                      </a:r>
                    </a:p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1.1.7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随机振动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409"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1.1.8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机械冲击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223"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1.1.9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顶出机构强度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46"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1.1.10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焊接强度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032"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1.1.11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回吸距离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032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1.1.12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假机状态跌落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卡有跌落测试，连接器未定义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130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1.1.13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溃</a:t>
                      </a:r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PIN</a:t>
                      </a:r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要求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92" y="1653456"/>
            <a:ext cx="4013015" cy="10643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70" y="2826275"/>
            <a:ext cx="4046351" cy="132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4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第一章：通用要求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750743"/>
              </p:ext>
            </p:extLst>
          </p:nvPr>
        </p:nvGraphicFramePr>
        <p:xfrm>
          <a:off x="330626" y="1009299"/>
          <a:ext cx="11668718" cy="4980129"/>
        </p:xfrm>
        <a:graphic>
          <a:graphicData uri="http://schemas.openxmlformats.org/drawingml/2006/table">
            <a:tbl>
              <a:tblPr/>
              <a:tblGrid>
                <a:gridCol w="2012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8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8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基本要求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子要求编号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子项要求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NM 1.0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标准已有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578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1. 2</a:t>
                      </a:r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环境性能要求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1.2.1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温度寿命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8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1.2.2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低温测试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8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1.2.3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湿热循环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1.2.4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高温高湿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1.2.5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温冲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1.2.6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盐雾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1.2.7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混合气体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229" y="1511028"/>
            <a:ext cx="4458742" cy="12983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927" y="2981339"/>
            <a:ext cx="4380458" cy="601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229" y="3654553"/>
            <a:ext cx="4568678" cy="6452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927" y="4428393"/>
            <a:ext cx="3814945" cy="5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第一章：通用要求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865446"/>
              </p:ext>
            </p:extLst>
          </p:nvPr>
        </p:nvGraphicFramePr>
        <p:xfrm>
          <a:off x="386972" y="983087"/>
          <a:ext cx="11341966" cy="5233075"/>
        </p:xfrm>
        <a:graphic>
          <a:graphicData uri="http://schemas.openxmlformats.org/drawingml/2006/table">
            <a:tbl>
              <a:tblPr/>
              <a:tblGrid>
                <a:gridCol w="154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9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88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基本要求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子要求编号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子项要求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本标准定义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NM 1.0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标准已有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01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1. 3</a:t>
                      </a:r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电气性能要求</a:t>
                      </a:r>
                    </a:p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1.3.1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接触电阻（开关）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参见</a:t>
                      </a:r>
                      <a:r>
                        <a:rPr lang="en-US" altLang="zh-CN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《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ITMA Speciation</a:t>
                      </a:r>
                      <a:r>
                        <a:rPr lang="en-US" altLang="zh-CN" sz="11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 11.001 Mechanical Specification for</a:t>
                      </a:r>
                      <a:endParaRPr lang="zh-CN" alt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NM Card Version 1.0.0</a:t>
                      </a:r>
                      <a:r>
                        <a:rPr lang="en-US" altLang="zh-CN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》</a:t>
                      </a:r>
                    </a:p>
                    <a:p>
                      <a:pPr algn="l" fontAlgn="ctr"/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454"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1.3.2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绝缘阻抗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参见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《ITMA Speciation IS 11.001 Mechanical Specification for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NM Card Version 1.0.0》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1.3.3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耐电压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参见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《ITMA Speciation IS 11.001 Mechanical Specification for</a:t>
                      </a:r>
                      <a:endParaRPr lang="zh-CN" alt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NM Card Version 1.0.0》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8212"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1.3.4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温升测试</a:t>
                      </a:r>
                      <a:endParaRPr lang="zh-CN" altLang="zh-CN" sz="1600" b="0" i="0" u="none" strike="noStrike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参见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《ITMA Speciation IS 11.001 Mechanical Specification for</a:t>
                      </a:r>
                      <a:endParaRPr lang="zh-CN" alt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NM Card Version 1.0.0》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14" y="1454849"/>
            <a:ext cx="3212770" cy="11889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774" y="2816090"/>
            <a:ext cx="3485417" cy="9318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117" y="5010704"/>
            <a:ext cx="4382233" cy="11108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550" y="3929471"/>
            <a:ext cx="3201864" cy="9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3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第二章 连接器 </a:t>
            </a:r>
            <a:r>
              <a:rPr lang="en-US" altLang="zh-CN" dirty="0"/>
              <a:t>PIN</a:t>
            </a:r>
            <a:r>
              <a:rPr lang="zh-CN" altLang="en-US" dirty="0"/>
              <a:t>中心点位置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9521" y="976891"/>
            <a:ext cx="11105064" cy="5010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第二章 连接器</a:t>
            </a:r>
            <a:r>
              <a:rPr lang="en-US" altLang="zh-CN" dirty="0"/>
              <a:t>PIN</a:t>
            </a:r>
            <a:r>
              <a:rPr lang="zh-CN" altLang="en-US" dirty="0"/>
              <a:t>中心点位置 定位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871" y="1598865"/>
            <a:ext cx="4267200" cy="4457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150" y="1227409"/>
            <a:ext cx="4237850" cy="4950094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00748"/>
              </p:ext>
            </p:extLst>
          </p:nvPr>
        </p:nvGraphicFramePr>
        <p:xfrm>
          <a:off x="181935" y="2474038"/>
          <a:ext cx="3830228" cy="2021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SIM</a:t>
                      </a:r>
                      <a:r>
                        <a:rPr lang="zh-CN" altLang="en-US" sz="1600" dirty="0"/>
                        <a:t>连接器端子间距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2.54 </a:t>
                      </a:r>
                      <a:r>
                        <a:rPr lang="zh-CN" altLang="en-US" dirty="0">
                          <a:solidFill>
                            <a:srgbClr val="C00000"/>
                          </a:solidFill>
                        </a:rPr>
                        <a:t>（</a:t>
                      </a:r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+/-0.4</a:t>
                      </a:r>
                      <a:r>
                        <a:rPr lang="zh-CN" altLang="en-US" dirty="0">
                          <a:solidFill>
                            <a:srgbClr val="C00000"/>
                          </a:solidFill>
                        </a:rPr>
                        <a:t>）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SIM</a:t>
                      </a:r>
                      <a:r>
                        <a:rPr lang="zh-CN" altLang="en-US" sz="1600" dirty="0"/>
                        <a:t>连接器端子排间距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7.2</a:t>
                      </a:r>
                      <a:r>
                        <a:rPr lang="zh-CN" altLang="en-US" dirty="0">
                          <a:solidFill>
                            <a:srgbClr val="C00000"/>
                          </a:solidFill>
                        </a:rPr>
                        <a:t>（</a:t>
                      </a:r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+/-0.4</a:t>
                      </a:r>
                      <a:r>
                        <a:rPr lang="zh-CN" altLang="en-US" dirty="0">
                          <a:solidFill>
                            <a:srgbClr val="C00000"/>
                          </a:solidFill>
                        </a:rPr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1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7931C9-A9F1-4F2B-9002-BA346DC51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7" y="163050"/>
            <a:ext cx="7697343" cy="598163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NM 1.0 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连接器立项范围 性能要求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2/2</a:t>
            </a:r>
            <a:endParaRPr lang="zh-CN" altLang="en-US" dirty="0">
              <a:solidFill>
                <a:srgbClr val="00B05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37287"/>
              </p:ext>
            </p:extLst>
          </p:nvPr>
        </p:nvGraphicFramePr>
        <p:xfrm>
          <a:off x="445167" y="1909792"/>
          <a:ext cx="5580728" cy="2212848"/>
        </p:xfrm>
        <a:graphic>
          <a:graphicData uri="http://schemas.openxmlformats.org/drawingml/2006/table">
            <a:tbl>
              <a:tblPr/>
              <a:tblGrid>
                <a:gridCol w="2008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基本要求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子要求编号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子项要求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12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 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质量要求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3.1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沾锡测试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3.2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过炉测试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9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3.3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爬锡</a:t>
                      </a:r>
                      <a:r>
                        <a:rPr lang="en-US" altLang="zh-CN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</a:t>
                      </a:r>
                      <a:r>
                        <a:rPr lang="zh-CN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锡渗透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3.4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炉后共面度 </a:t>
                      </a:r>
                    </a:p>
                  </a:txBody>
                  <a:tcPr marL="3262" marR="3262" marT="3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75546"/>
      </p:ext>
    </p:extLst>
  </p:cSld>
  <p:clrMapOvr>
    <a:masterClrMapping/>
  </p:clrMapOvr>
</p:sld>
</file>

<file path=ppt/theme/theme1.xml><?xml version="1.0" encoding="utf-8"?>
<a:theme xmlns:a="http://schemas.openxmlformats.org/drawingml/2006/main" name="15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ts val="3440"/>
          </a:lnSpc>
          <a:defRPr sz="3200"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.pptx" id="{50EE9D7B-52F1-4E52-90B2-97E83AAB7C50}" vid="{CF1B4D93-7D84-4BF0-86ED-B9A02DCCC7C8}"/>
    </a:ext>
  </a:extLst>
</a:theme>
</file>

<file path=ppt/theme/theme2.xml><?xml version="1.0" encoding="utf-8"?>
<a:theme xmlns:a="http://schemas.openxmlformats.org/drawingml/2006/main" name="4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ts val="3440"/>
          </a:lnSpc>
          <a:defRPr sz="3200"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prstDash val="soli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39838</TotalTime>
  <Words>1236</Words>
  <Application>Microsoft Office PowerPoint</Application>
  <PresentationFormat>宽屏</PresentationFormat>
  <Paragraphs>235</Paragraphs>
  <Slides>12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.AppleSystemUIFont</vt:lpstr>
      <vt:lpstr>Lato</vt:lpstr>
      <vt:lpstr>等线</vt:lpstr>
      <vt:lpstr>宋体</vt:lpstr>
      <vt:lpstr>微软雅黑</vt:lpstr>
      <vt:lpstr>微软雅黑</vt:lpstr>
      <vt:lpstr>Arial</vt:lpstr>
      <vt:lpstr>Calibri</vt:lpstr>
      <vt:lpstr>Calibri Light</vt:lpstr>
      <vt:lpstr>Wingdings</vt:lpstr>
      <vt:lpstr>15_Chart page</vt:lpstr>
      <vt:lpstr>4_Chart page</vt:lpstr>
      <vt:lpstr>Office 主题</vt:lpstr>
      <vt:lpstr>1_Office 主题</vt:lpstr>
      <vt:lpstr>PowerPoint 演示文稿</vt:lpstr>
      <vt:lpstr>项目背景：NM 1.0连接器立项建议书</vt:lpstr>
      <vt:lpstr>卡座标准框架</vt:lpstr>
      <vt:lpstr>第一章：通用要求</vt:lpstr>
      <vt:lpstr>第一章：通用要求</vt:lpstr>
      <vt:lpstr>第一章：通用要求</vt:lpstr>
      <vt:lpstr>第一章：通用要求</vt:lpstr>
      <vt:lpstr>第二章 连接器 PIN中心点位置</vt:lpstr>
      <vt:lpstr>NM 1.0 连接器立项范围 性能要求2/2</vt:lpstr>
      <vt:lpstr>NM 1.0 连接器立项范围 外观设计</vt:lpstr>
      <vt:lpstr>遗留问题解决方案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集成电路产业技术创新战略联盟 2017年工作总结及2018年工作设想</dc:title>
  <dc:creator>lenovo</dc:creator>
  <cp:lastModifiedBy>chenlin (CO)</cp:lastModifiedBy>
  <cp:revision>1947</cp:revision>
  <dcterms:created xsi:type="dcterms:W3CDTF">2015-05-05T08:02:00Z</dcterms:created>
  <dcterms:modified xsi:type="dcterms:W3CDTF">2023-05-10T09:14:28Z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  <property fmtid="{D5CDD505-2E9C-101B-9397-08002B2CF9AE}" pid="3" name="KSORubyTemplateID">
    <vt:lpwstr>2</vt:lpwstr>
  </property>
  <property fmtid="{D5CDD505-2E9C-101B-9397-08002B2CF9AE}" pid="4" name="_2015_ms_pID_725343">
    <vt:lpwstr>(3)F7wullbNmMnDZOG20iEQlfyFo2tcF+c7nUomA0tnliHI885b+s2TawUSpr2a2Tar18+aFnra
Fr7duR0e2qwP0S9q6lsXVNlWj0EG6VHbz0ZZGBx2M0TrOoVveN1hYv3ehJPG8fGQWw0PsaiY
ELcfgVoIoDY1avdpUlAe4PPkpr0o/uCkZeGCZEQMdrUK/RCogvR9Ib1zC7IoI56//U5CVKio
lKqL/6s5AVUWzQC5qO</vt:lpwstr>
  </property>
  <property fmtid="{D5CDD505-2E9C-101B-9397-08002B2CF9AE}" pid="5" name="_2015_ms_pID_7253431">
    <vt:lpwstr>73H3BV++AlaQUnUVbZKlVJvNdTX/1c7ihgBMPQSdb5lOIotEpLfdSa
R00x+mD6C2Kuf/DTU4cPIjuOXvNH/r7F4AvfdJSnqijOkrjzH4+65b/5U89WQUNFAkS8pdzd
KsF2bwRKFTGuoPuE2E6A2pHcgRCw6YyrlZJYWXsHOz5xNow7Xbn1OYiMclucFsPeowxhCngX
F5V7W743uC4TR88lrAXWZ6cGMUnppFVk2QGU</vt:lpwstr>
  </property>
  <property fmtid="{D5CDD505-2E9C-101B-9397-08002B2CF9AE}" pid="6" name="_2015_ms_pID_7253432">
    <vt:lpwstr>BJly0hIazklwWiie5Q1MJQg=</vt:lpwstr>
  </property>
  <property fmtid="{D5CDD505-2E9C-101B-9397-08002B2CF9AE}" pid="7" name="_readonly">
    <vt:lpwstr/>
  </property>
  <property fmtid="{D5CDD505-2E9C-101B-9397-08002B2CF9AE}" pid="8" name="_change">
    <vt:lpwstr/>
  </property>
  <property fmtid="{D5CDD505-2E9C-101B-9397-08002B2CF9AE}" pid="9" name="_full-control">
    <vt:lpwstr/>
  </property>
  <property fmtid="{D5CDD505-2E9C-101B-9397-08002B2CF9AE}" pid="10" name="sflag">
    <vt:lpwstr>1675686100</vt:lpwstr>
  </property>
</Properties>
</file>