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7" r:id="rId3"/>
    <p:sldId id="258" r:id="rId4"/>
    <p:sldId id="460" r:id="rId5"/>
    <p:sldId id="461" r:id="rId6"/>
    <p:sldId id="265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4A0D1-CE24-4284-BB70-162D4C9C39C8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F61B3-37BC-4D48-82DA-8C9200BA9A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09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22B75-EB83-47D9-9361-C927B7A19A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038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器件</a:t>
            </a:r>
            <a:r>
              <a:rPr lang="en-US" altLang="zh-CN" dirty="0"/>
              <a:t>13pf</a:t>
            </a:r>
            <a:r>
              <a:rPr lang="zh-CN" altLang="en-US" dirty="0"/>
              <a:t>对厂商的影响 </a:t>
            </a:r>
            <a:r>
              <a:rPr lang="en-US" altLang="zh-CN" dirty="0"/>
              <a:t> 2</a:t>
            </a:r>
            <a:r>
              <a:rPr lang="zh-CN" altLang="en-US" dirty="0"/>
              <a:t>对手机的约束 </a:t>
            </a:r>
            <a:r>
              <a:rPr lang="en-US" altLang="zh-CN" dirty="0"/>
              <a:t>3</a:t>
            </a:r>
            <a:r>
              <a:rPr lang="zh-CN" altLang="en-US" dirty="0"/>
              <a:t>杨江涛书面意见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4158D-862B-4DDA-988A-42FD046DF62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5540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对华为意义：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供应链完整，降低成本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打消顾虑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补齐标准体系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4158D-862B-4DDA-988A-42FD046DF62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6708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91E79C-88BC-4F4F-8118-AF6907561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C526656-8A05-4500-AE4D-07CEA2AAC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EAFA49-EFB0-4247-9D73-2E2D7C7D9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02CF-B7E9-401E-B10F-3F6D0C93211D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339439-5219-4C31-B56C-175C4E80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0317EE-4D75-47E6-B457-5E3F160ED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AC2-7FD7-4FF3-A9CB-4856A6E903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837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4B4F90-11E3-4252-A192-76E35BD2B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E7EB4CB-1E2C-40EE-B614-695FFD96B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76E6A0-F7C1-4D2B-9AE6-67F259289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02CF-B7E9-401E-B10F-3F6D0C93211D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02627E-4F6B-4BDB-A02C-CF29BCDD1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020D6F-DE18-4ACA-88CB-7061899BB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AC2-7FD7-4FF3-A9CB-4856A6E903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80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D3FED1D-4DE7-4B72-9429-CAAA1B9729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C4EE24A-128B-4199-ADC6-F4D6C7A1C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9A3C26-B4ED-46ED-9AFA-BF379C886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02CF-B7E9-401E-B10F-3F6D0C93211D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B91205-5280-4AD3-A995-2E709ED17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C4DD92-2F80-423C-92A8-411DBB741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AC2-7FD7-4FF3-A9CB-4856A6E903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8435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>
            <a:spLocks noGrp="1"/>
          </p:cNvSpPr>
          <p:nvPr>
            <p:ph type="title"/>
          </p:nvPr>
        </p:nvSpPr>
        <p:spPr>
          <a:xfrm>
            <a:off x="838200" y="797486"/>
            <a:ext cx="7068671" cy="629957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10" name="内容占位符 9"/>
          <p:cNvSpPr>
            <a:spLocks noGrp="1"/>
          </p:cNvSpPr>
          <p:nvPr>
            <p:ph sz="quarter" idx="10"/>
          </p:nvPr>
        </p:nvSpPr>
        <p:spPr>
          <a:xfrm>
            <a:off x="838200" y="1720850"/>
            <a:ext cx="3492500" cy="42497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1"/>
          </p:nvPr>
        </p:nvSpPr>
        <p:spPr>
          <a:xfrm>
            <a:off x="4800600" y="1720850"/>
            <a:ext cx="6804025" cy="4249738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0953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03E80EA-F50F-AC47-9557-9E976DDB9959}"/>
              </a:ext>
            </a:extLst>
          </p:cNvPr>
          <p:cNvSpPr/>
          <p:nvPr userDrawn="1"/>
        </p:nvSpPr>
        <p:spPr>
          <a:xfrm>
            <a:off x="1" y="0"/>
            <a:ext cx="12192000" cy="6359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FC2E9D4-C9A8-7A40-AD55-66AD1E2AF4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192000" cy="567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20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DECD63-05E0-4166-A023-A1961D73E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0055DB-15B8-41C1-9B31-C6F6DB767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505FC8-5A77-44A8-8766-6D9AB7ECB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02CF-B7E9-401E-B10F-3F6D0C93211D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3AF579-87B0-44FE-9284-48EE3E91E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34CF6D-D894-40A0-AFDB-EB1C37BBB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AC2-7FD7-4FF3-A9CB-4856A6E903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70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1CEC53-7594-45A2-95CA-7ABB34652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8FF207-9BDD-4A5E-A7CB-F7B0920CB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E76258-C802-4E85-98B6-AC1D0BC8E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02CF-B7E9-401E-B10F-3F6D0C93211D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458BE1-F3F0-4D70-93AB-AE8FEA74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68678D-8420-401D-81B2-B6CCB1FC1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AC2-7FD7-4FF3-A9CB-4856A6E903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953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F0D144-4F04-4B08-90CA-60B3D819D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739008-56E3-40F7-8DB7-CCF8EB6FCA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D55F53A-0ACF-40CE-9F32-DA07D0FFE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42196E-B0DB-4535-878A-C33ACA008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02CF-B7E9-401E-B10F-3F6D0C93211D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9619C6D-6047-4C19-A9F1-1FC7A83F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3B2FAAC-9A25-4FC2-896E-4CE7C23C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AC2-7FD7-4FF3-A9CB-4856A6E903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625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C7C456-53C2-46D4-A7FA-8E3572C9A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D56C558-F13E-4A22-BD58-ECA6A05B1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9BEBB06-E246-45A3-981A-28363DC44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97C08B5-CB0E-4E34-8D6B-40A38B139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5E8FDA5-6E3A-4A69-AFB0-FDAA00C5C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F75823E-2EA1-4A2B-86AF-3EAD2A679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02CF-B7E9-401E-B10F-3F6D0C93211D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53956EB-52FC-435D-8287-5A040796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CE689B2-9B41-4A65-AE9D-DB2F43454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AC2-7FD7-4FF3-A9CB-4856A6E903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012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948846-DB0B-408C-AF07-81A0959FD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9AEE876-98FB-47EE-AC9B-3F913336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02CF-B7E9-401E-B10F-3F6D0C93211D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31729D0-8BB3-4420-A994-C524DA65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E03C4C5-81CD-4C35-814A-CDFC53733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AC2-7FD7-4FF3-A9CB-4856A6E903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441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64D4C37-6A7A-4DF1-BD83-1BB3AD1F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02CF-B7E9-401E-B10F-3F6D0C93211D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5C8C848-4309-43FB-B89F-7C06C4FB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3A99DA-D1D3-4E6D-B0E5-EEC4D3BCC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AC2-7FD7-4FF3-A9CB-4856A6E903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07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10C7D-600F-4648-B898-91C727A0A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B77DA9-ACA7-4C2D-AE33-84D0F5A65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EB228A1-2EB1-4685-9B62-75E4227C4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E374D1C-6FA5-415F-92FE-9D586CC7C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02CF-B7E9-401E-B10F-3F6D0C93211D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3CC8C0C-F5DD-4F32-A355-010D9400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FBFE4EC-6C41-4F64-A69E-F9AB2E0B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AC2-7FD7-4FF3-A9CB-4856A6E903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52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0C3373-212E-4B11-9EF4-E9D7D9328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145AD87-ED33-4982-BD95-F360DEFC0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A93922B-73C9-4787-9EA7-4F875CAB0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1EB52B7-0764-4621-839A-EE5A4ABC8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02CF-B7E9-401E-B10F-3F6D0C93211D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F1E35C-4370-493C-BFA5-DD6D7E5DD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712736A-5585-42C6-B7EF-D029A937D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8AC2-7FD7-4FF3-A9CB-4856A6E903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147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F60D8F9-D02E-4572-9206-7E19171C7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7EE4D2-91EF-48CB-A520-171B0F9F2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D8AD9B-37B3-42EE-847D-CDCD3D33DF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202CF-B7E9-401E-B10F-3F6D0C93211D}" type="datetimeFigureOut">
              <a:rPr lang="zh-CN" altLang="en-US" smtClean="0"/>
              <a:t>2023/7/25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A0CA1F-4F09-4C75-9C04-8C466C904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C6B012-9BFE-47A8-9245-35DE91D86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D8AC2-7FD7-4FF3-A9CB-4856A6E903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192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80CC8FC9-F762-BA47-9AA6-4D0046AA98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6259"/>
            <a:ext cx="12192000" cy="568641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F3FCFEE4-860F-254C-A1B3-35D726063C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5092699"/>
            <a:ext cx="12192001" cy="181029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401178" y="2177756"/>
            <a:ext cx="85885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b="1" dirty="0">
                <a:latin typeface="Microsoft YaHei" panose="020B0503020204020204" pitchFamily="34" charset="-122"/>
                <a:ea typeface="Microsoft YaHei" panose="020B0503020204020204" pitchFamily="34" charset="-122"/>
                <a:cs typeface="STZhongsong" charset="-122"/>
              </a:rPr>
              <a:t>智慧终端存储协会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85295CB-56BF-1E45-9A68-89C5F46C527E}"/>
              </a:ext>
            </a:extLst>
          </p:cNvPr>
          <p:cNvSpPr/>
          <p:nvPr/>
        </p:nvSpPr>
        <p:spPr>
          <a:xfrm>
            <a:off x="4246913" y="5343436"/>
            <a:ext cx="3698174" cy="1308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ITMA</a:t>
            </a:r>
            <a:r>
              <a:rPr lang="zh-CN" altLang="en-US" sz="28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en-US" altLang="zh-CN" sz="28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2022</a:t>
            </a:r>
            <a:endParaRPr lang="zh-CN" altLang="en-US" sz="2800" dirty="0">
              <a:solidFill>
                <a:schemeClr val="bg1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74" name="矩形 373">
            <a:extLst>
              <a:ext uri="{FF2B5EF4-FFF2-40B4-BE49-F238E27FC236}">
                <a16:creationId xmlns:a16="http://schemas.microsoft.com/office/drawing/2014/main" id="{9295B804-2720-784E-A76A-B23700F54915}"/>
              </a:ext>
            </a:extLst>
          </p:cNvPr>
          <p:cNvSpPr/>
          <p:nvPr/>
        </p:nvSpPr>
        <p:spPr>
          <a:xfrm>
            <a:off x="1867948" y="3659307"/>
            <a:ext cx="86419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altLang="zh-CN" sz="2800" b="1" dirty="0">
                <a:solidFill>
                  <a:srgbClr val="C00000"/>
                </a:solidFill>
                <a:latin typeface="Arial,Bold"/>
              </a:rPr>
              <a:t>I</a:t>
            </a:r>
            <a:r>
              <a:rPr lang="en" altLang="zh-CN" sz="2800" dirty="0">
                <a:solidFill>
                  <a:srgbClr val="C00000"/>
                </a:solidFill>
                <a:latin typeface="Arial,Bold"/>
              </a:rPr>
              <a:t>NTELLIGENT </a:t>
            </a:r>
            <a:r>
              <a:rPr lang="en" altLang="zh-CN" sz="2800" b="1" dirty="0">
                <a:solidFill>
                  <a:srgbClr val="C00000"/>
                </a:solidFill>
                <a:latin typeface="Arial,Bold"/>
              </a:rPr>
              <a:t>T</a:t>
            </a:r>
            <a:r>
              <a:rPr lang="en" altLang="zh-CN" sz="2800" dirty="0">
                <a:solidFill>
                  <a:srgbClr val="C00000"/>
                </a:solidFill>
                <a:latin typeface="Arial,Bold"/>
              </a:rPr>
              <a:t>ERMINAL </a:t>
            </a:r>
            <a:r>
              <a:rPr lang="en" altLang="zh-CN" sz="2800" b="1" dirty="0">
                <a:solidFill>
                  <a:srgbClr val="C00000"/>
                </a:solidFill>
                <a:latin typeface="Arial,Bold"/>
              </a:rPr>
              <a:t>M</a:t>
            </a:r>
            <a:r>
              <a:rPr lang="en" altLang="zh-CN" sz="2800" dirty="0">
                <a:solidFill>
                  <a:srgbClr val="C00000"/>
                </a:solidFill>
                <a:latin typeface="Arial,Bold"/>
              </a:rPr>
              <a:t>EMORY </a:t>
            </a:r>
            <a:r>
              <a:rPr lang="en" altLang="zh-CN" sz="2800" b="1" dirty="0">
                <a:solidFill>
                  <a:srgbClr val="C00000"/>
                </a:solidFill>
                <a:latin typeface="Arial,Bold"/>
              </a:rPr>
              <a:t>A</a:t>
            </a:r>
            <a:r>
              <a:rPr lang="en" altLang="zh-CN" sz="2800" dirty="0">
                <a:solidFill>
                  <a:srgbClr val="C00000"/>
                </a:solidFill>
                <a:latin typeface="Arial,Bold"/>
              </a:rPr>
              <a:t>SSOCIATION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0DA71299-75CB-D245-A56A-3EB5AD201255}"/>
              </a:ext>
            </a:extLst>
          </p:cNvPr>
          <p:cNvGrpSpPr/>
          <p:nvPr/>
        </p:nvGrpSpPr>
        <p:grpSpPr>
          <a:xfrm>
            <a:off x="4386114" y="1177841"/>
            <a:ext cx="3007693" cy="947934"/>
            <a:chOff x="4396100" y="1220391"/>
            <a:chExt cx="3007693" cy="947934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275ACA98-54A0-5E48-B88A-07936A93D6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4835" b="514"/>
            <a:stretch/>
          </p:blipFill>
          <p:spPr>
            <a:xfrm>
              <a:off x="4396100" y="1220391"/>
              <a:ext cx="2608224" cy="765890"/>
            </a:xfrm>
            <a:prstGeom prst="rect">
              <a:avLst/>
            </a:prstGeom>
          </p:spPr>
        </p:pic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8FDED1FE-67E3-B949-8CF7-7D34AD27083D}"/>
                </a:ext>
              </a:extLst>
            </p:cNvPr>
            <p:cNvSpPr txBox="1"/>
            <p:nvPr/>
          </p:nvSpPr>
          <p:spPr>
            <a:xfrm>
              <a:off x="7004325" y="1768215"/>
              <a:ext cx="3994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416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7D83F7-9868-4539-81D8-1B027FAA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23" y="252885"/>
            <a:ext cx="11459877" cy="540970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决策一：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1.0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技术标准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容性负载阻抗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上限值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12Pf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，确保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卡传输速率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7A460E0-2D77-4D74-91CB-96C219CD48C7}"/>
              </a:ext>
            </a:extLst>
          </p:cNvPr>
          <p:cNvSpPr/>
          <p:nvPr/>
        </p:nvSpPr>
        <p:spPr>
          <a:xfrm>
            <a:off x="544655" y="1089865"/>
            <a:ext cx="10537371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背景：</a:t>
            </a:r>
            <a:r>
              <a:rPr lang="en-US" altLang="zh-CN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卡当前产品问题，影响用户体验，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收到来自厂商、用户反馈问题，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卡出现手机重启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卡移除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性能下降问题。定位到根本问题为江波龙等授权卡商生产的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卡容性负载值偏大，平台读写信号在部分机器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极品卡，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卡摆幅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时序裕量不足。通过降速解决了部分问题。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D8C4974-588B-48B5-81D4-D2013F0E9489}"/>
              </a:ext>
            </a:extLst>
          </p:cNvPr>
          <p:cNvGraphicFramePr>
            <a:graphicFrameLocks noGrp="1"/>
          </p:cNvGraphicFramePr>
          <p:nvPr/>
        </p:nvGraphicFramePr>
        <p:xfrm>
          <a:off x="668110" y="3366655"/>
          <a:ext cx="4664048" cy="273707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583006">
                  <a:extLst>
                    <a:ext uri="{9D8B030D-6E8A-4147-A177-3AD203B41FA5}">
                      <a16:colId xmlns:a16="http://schemas.microsoft.com/office/drawing/2014/main" val="1456875702"/>
                    </a:ext>
                  </a:extLst>
                </a:gridCol>
                <a:gridCol w="583006">
                  <a:extLst>
                    <a:ext uri="{9D8B030D-6E8A-4147-A177-3AD203B41FA5}">
                      <a16:colId xmlns:a16="http://schemas.microsoft.com/office/drawing/2014/main" val="3474309959"/>
                    </a:ext>
                  </a:extLst>
                </a:gridCol>
                <a:gridCol w="583006">
                  <a:extLst>
                    <a:ext uri="{9D8B030D-6E8A-4147-A177-3AD203B41FA5}">
                      <a16:colId xmlns:a16="http://schemas.microsoft.com/office/drawing/2014/main" val="108547918"/>
                    </a:ext>
                  </a:extLst>
                </a:gridCol>
                <a:gridCol w="583006">
                  <a:extLst>
                    <a:ext uri="{9D8B030D-6E8A-4147-A177-3AD203B41FA5}">
                      <a16:colId xmlns:a16="http://schemas.microsoft.com/office/drawing/2014/main" val="3734654157"/>
                    </a:ext>
                  </a:extLst>
                </a:gridCol>
                <a:gridCol w="583006">
                  <a:extLst>
                    <a:ext uri="{9D8B030D-6E8A-4147-A177-3AD203B41FA5}">
                      <a16:colId xmlns:a16="http://schemas.microsoft.com/office/drawing/2014/main" val="2889254604"/>
                    </a:ext>
                  </a:extLst>
                </a:gridCol>
                <a:gridCol w="583006">
                  <a:extLst>
                    <a:ext uri="{9D8B030D-6E8A-4147-A177-3AD203B41FA5}">
                      <a16:colId xmlns:a16="http://schemas.microsoft.com/office/drawing/2014/main" val="3011650718"/>
                    </a:ext>
                  </a:extLst>
                </a:gridCol>
                <a:gridCol w="583006">
                  <a:extLst>
                    <a:ext uri="{9D8B030D-6E8A-4147-A177-3AD203B41FA5}">
                      <a16:colId xmlns:a16="http://schemas.microsoft.com/office/drawing/2014/main" val="4285843318"/>
                    </a:ext>
                  </a:extLst>
                </a:gridCol>
                <a:gridCol w="583006">
                  <a:extLst>
                    <a:ext uri="{9D8B030D-6E8A-4147-A177-3AD203B41FA5}">
                      <a16:colId xmlns:a16="http://schemas.microsoft.com/office/drawing/2014/main" val="456134960"/>
                    </a:ext>
                  </a:extLst>
                </a:gridCol>
              </a:tblGrid>
              <a:tr h="12580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</a:rPr>
                        <a:t>品牌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</a:rPr>
                        <a:t>序号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容性负载测试值</a:t>
                      </a:r>
                      <a:endParaRPr lang="zh-CN" altLang="en-US" sz="900" b="1" i="0" u="none" strike="noStrike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4513"/>
                  </a:ext>
                </a:extLst>
              </a:tr>
              <a:tr h="2434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CMD(PIN2)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CLK(PIN8)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D0(PIN7)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D1(PIN1)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D2(PIN5)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D3(PIN4)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297457"/>
                  </a:ext>
                </a:extLst>
              </a:tr>
              <a:tr h="12580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C(pF)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C(pF)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C(pF)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C(pF)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C(pF)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C(pF)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110471"/>
                  </a:ext>
                </a:extLst>
              </a:tr>
              <a:tr h="12580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</a:rPr>
                        <a:t>宏芯宇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10.58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11.68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11.56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11.22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10.06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9.91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88180356"/>
                  </a:ext>
                </a:extLst>
              </a:tr>
              <a:tr h="12580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2#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10.46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11.41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11.47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10.98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10.09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9.85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9654554"/>
                  </a:ext>
                </a:extLst>
              </a:tr>
              <a:tr h="12580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3#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10.56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11.58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11.41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11.05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9.98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9.82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0961582"/>
                  </a:ext>
                </a:extLst>
              </a:tr>
              <a:tr h="12580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时创意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12.33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13.56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13.43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11.98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12.26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10.08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59192583"/>
                  </a:ext>
                </a:extLst>
              </a:tr>
              <a:tr h="12580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12.66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13.32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13.36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12.14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12.17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10.09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0991617"/>
                  </a:ext>
                </a:extLst>
              </a:tr>
              <a:tr h="12580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3#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12.42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13.83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13.54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12.02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12.41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10.98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6820832"/>
                  </a:ext>
                </a:extLst>
              </a:tr>
              <a:tr h="12580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佰维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14.88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15.84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16.46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14.68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14.36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13.11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0059149"/>
                  </a:ext>
                </a:extLst>
              </a:tr>
              <a:tr h="12580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14.85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15.51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15.94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14.71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14.38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13.41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8363053"/>
                  </a:ext>
                </a:extLst>
              </a:tr>
              <a:tr h="12580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3#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15.18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15.82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16.17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14.87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14.34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13.59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6397415"/>
                  </a:ext>
                </a:extLst>
              </a:tr>
              <a:tr h="12580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雷克沙（新）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9.59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10.69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10.33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9.81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9.64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9.16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5666544"/>
                  </a:ext>
                </a:extLst>
              </a:tr>
              <a:tr h="12580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2#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9.47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10.51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10.21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9.74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9.58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9.11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253101"/>
                  </a:ext>
                </a:extLst>
              </a:tr>
              <a:tr h="12580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3#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9.54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10.63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10.32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9.82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9.65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9.21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7926614"/>
                  </a:ext>
                </a:extLst>
              </a:tr>
              <a:tr h="12580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</a:rPr>
                        <a:t>雷克沙（旧）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>
                          <a:effectLst/>
                        </a:rPr>
                        <a:t>1#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</a:rPr>
                        <a:t>18.12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>
                          <a:effectLst/>
                        </a:rPr>
                        <a:t>18.93</a:t>
                      </a:r>
                      <a:endParaRPr lang="en-US" altLang="zh-CN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</a:rPr>
                        <a:t>18.28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>
                          <a:effectLst/>
                        </a:rPr>
                        <a:t>17.91</a:t>
                      </a:r>
                      <a:endParaRPr lang="en-US" altLang="zh-CN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>
                          <a:effectLst/>
                        </a:rPr>
                        <a:t>16.65</a:t>
                      </a:r>
                      <a:endParaRPr lang="en-US" altLang="zh-CN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</a:rPr>
                        <a:t>16.06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0780156"/>
                  </a:ext>
                </a:extLst>
              </a:tr>
              <a:tr h="12580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2#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</a:rPr>
                        <a:t>18.71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</a:rPr>
                        <a:t>18.35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</a:rPr>
                        <a:t>19.33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</a:rPr>
                        <a:t>18.23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</a:rPr>
                        <a:t>17.52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</a:rPr>
                        <a:t>16.57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5552129"/>
                  </a:ext>
                </a:extLst>
              </a:tr>
              <a:tr h="12580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3#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>
                          <a:effectLst/>
                        </a:rPr>
                        <a:t>19.16</a:t>
                      </a:r>
                      <a:endParaRPr lang="en-US" altLang="zh-CN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>
                          <a:effectLst/>
                        </a:rPr>
                        <a:t>19.11</a:t>
                      </a:r>
                      <a:endParaRPr lang="en-US" altLang="zh-CN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</a:rPr>
                        <a:t>19.51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>
                          <a:effectLst/>
                        </a:rPr>
                        <a:t>18.78</a:t>
                      </a:r>
                      <a:endParaRPr lang="en-US" altLang="zh-CN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>
                          <a:effectLst/>
                        </a:rPr>
                        <a:t>17.33</a:t>
                      </a:r>
                      <a:endParaRPr lang="en-US" altLang="zh-CN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1" u="none" strike="noStrike" dirty="0">
                          <a:effectLst/>
                        </a:rPr>
                        <a:t>16.63</a:t>
                      </a:r>
                      <a:endParaRPr lang="en-US" altLang="zh-CN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8990356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8F46AC14-D836-43BA-9E2A-1C7D52AF5B0E}"/>
              </a:ext>
            </a:extLst>
          </p:cNvPr>
          <p:cNvSpPr txBox="1"/>
          <p:nvPr/>
        </p:nvSpPr>
        <p:spPr>
          <a:xfrm>
            <a:off x="5748393" y="3366655"/>
            <a:ext cx="547538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仿真结果：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按照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190M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仿真情况，卡负载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13pF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仿真结果临界，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15pF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以上仿真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fail</a:t>
            </a: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按照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160M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仿真情况，卡负载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20pF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仿真结果临界，极限链路需要板极额外预留措施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仿真意见：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建议推动卡负载不超过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13pF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，尽量做到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10pF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以内（参考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SD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卡协议）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BB252D9-67A7-47F5-886C-5EA43D0723BA}"/>
              </a:ext>
            </a:extLst>
          </p:cNvPr>
          <p:cNvSpPr/>
          <p:nvPr/>
        </p:nvSpPr>
        <p:spPr>
          <a:xfrm>
            <a:off x="544654" y="1930061"/>
            <a:ext cx="93807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解决方案：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通过修订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标准，增加容性负载值相关参数建议，限定容性负载值的上限，让授权卡商对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卡进行改进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2C294E4-FE15-4E73-BDAB-B79606865513}"/>
              </a:ext>
            </a:extLst>
          </p:cNvPr>
          <p:cNvSpPr/>
          <p:nvPr/>
        </p:nvSpPr>
        <p:spPr>
          <a:xfrm>
            <a:off x="544655" y="2287626"/>
            <a:ext cx="1032836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进展：</a:t>
            </a:r>
            <a:endParaRPr lang="en-US" altLang="zh-CN" sz="1600" b="1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测试进展：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经协会和华为分别测试，部分授权厂商已上市的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卡容性负载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(pf)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参数</a:t>
            </a:r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超过</a:t>
            </a:r>
            <a:r>
              <a:rPr lang="en-US" altLang="zh-CN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15pf</a:t>
            </a:r>
            <a:r>
              <a:rPr lang="zh-CN" altLang="en-US" sz="1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1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仿真进展：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根据仿真结果，建议推动卡负载不超过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13pF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，尽量做到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10pF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以内；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1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协商进展：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在全员会议上提出容性负载值修订意见，同意修订并正在对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卡进行改进，降低新卡容性负载值。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C188239-2A99-4CCC-A19A-291CBE2C8E34}"/>
              </a:ext>
            </a:extLst>
          </p:cNvPr>
          <p:cNvSpPr/>
          <p:nvPr/>
        </p:nvSpPr>
        <p:spPr>
          <a:xfrm>
            <a:off x="606382" y="6292019"/>
            <a:ext cx="9257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决策点：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技术及测试规范修订，容性负载上限为</a:t>
            </a:r>
            <a:r>
              <a:rPr lang="en-US" altLang="zh-CN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12pf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。大于</a:t>
            </a:r>
            <a:r>
              <a:rPr lang="en-US" altLang="zh-CN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12pf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卡不允许出货上市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4" name="内容占位符 3">
            <a:extLst>
              <a:ext uri="{FF2B5EF4-FFF2-40B4-BE49-F238E27FC236}">
                <a16:creationId xmlns:a16="http://schemas.microsoft.com/office/drawing/2014/main" id="{492C374D-7AF6-42A5-9F7E-A6ACDEE85D61}"/>
              </a:ext>
            </a:extLst>
          </p:cNvPr>
          <p:cNvGraphicFramePr>
            <a:graphicFrameLocks/>
          </p:cNvGraphicFramePr>
          <p:nvPr/>
        </p:nvGraphicFramePr>
        <p:xfrm>
          <a:off x="5813340" y="5056539"/>
          <a:ext cx="541043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2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445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10pF</a:t>
                      </a:r>
                      <a:endParaRPr lang="zh-CN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13pF</a:t>
                      </a:r>
                      <a:endParaRPr lang="zh-CN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15pF</a:t>
                      </a:r>
                      <a:endParaRPr lang="zh-CN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20pF</a:t>
                      </a:r>
                      <a:endParaRPr lang="zh-CN" altLang="en-US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5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190MHz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0.93ns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1.02ns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1.1ns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1.37ns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5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160MHz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0.79ns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0.94ns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1.03ns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1.23ns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矩形 2">
            <a:extLst>
              <a:ext uri="{FF2B5EF4-FFF2-40B4-BE49-F238E27FC236}">
                <a16:creationId xmlns:a16="http://schemas.microsoft.com/office/drawing/2014/main" id="{7FA2D483-51B6-431E-8400-D0140494D4AB}"/>
              </a:ext>
            </a:extLst>
          </p:cNvPr>
          <p:cNvSpPr/>
          <p:nvPr/>
        </p:nvSpPr>
        <p:spPr>
          <a:xfrm>
            <a:off x="668110" y="3901440"/>
            <a:ext cx="568507" cy="2202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44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F811FDB6-3612-43D2-AAF7-F7C5ABB08CA7}"/>
              </a:ext>
            </a:extLst>
          </p:cNvPr>
          <p:cNvSpPr txBox="1">
            <a:spLocks/>
          </p:cNvSpPr>
          <p:nvPr/>
        </p:nvSpPr>
        <p:spPr>
          <a:xfrm>
            <a:off x="390312" y="127271"/>
            <a:ext cx="11253048" cy="540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因负载阻抗不同</a:t>
            </a:r>
            <a:r>
              <a:rPr lang="zh-CN" altLang="en-US" sz="36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通过寄存器识别所需时钟频率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，区分新旧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2BC02B07-1115-427A-9845-1F82142293AD}"/>
              </a:ext>
            </a:extLst>
          </p:cNvPr>
          <p:cNvGraphicFramePr>
            <a:graphicFrameLocks noGrp="1"/>
          </p:cNvGraphicFramePr>
          <p:nvPr/>
        </p:nvGraphicFramePr>
        <p:xfrm>
          <a:off x="568234" y="3088947"/>
          <a:ext cx="9779728" cy="1037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075">
                  <a:extLst>
                    <a:ext uri="{9D8B030D-6E8A-4147-A177-3AD203B41FA5}">
                      <a16:colId xmlns:a16="http://schemas.microsoft.com/office/drawing/2014/main" val="290856624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246703370"/>
                    </a:ext>
                  </a:extLst>
                </a:gridCol>
                <a:gridCol w="1985554">
                  <a:extLst>
                    <a:ext uri="{9D8B030D-6E8A-4147-A177-3AD203B41FA5}">
                      <a16:colId xmlns:a16="http://schemas.microsoft.com/office/drawing/2014/main" val="3400645336"/>
                    </a:ext>
                  </a:extLst>
                </a:gridCol>
                <a:gridCol w="2816354">
                  <a:extLst>
                    <a:ext uri="{9D8B030D-6E8A-4147-A177-3AD203B41FA5}">
                      <a16:colId xmlns:a16="http://schemas.microsoft.com/office/drawing/2014/main" val="1234064626"/>
                    </a:ext>
                  </a:extLst>
                </a:gridCol>
                <a:gridCol w="1955945">
                  <a:extLst>
                    <a:ext uri="{9D8B030D-6E8A-4147-A177-3AD203B41FA5}">
                      <a16:colId xmlns:a16="http://schemas.microsoft.com/office/drawing/2014/main" val="3256399183"/>
                    </a:ext>
                  </a:extLst>
                </a:gridCol>
              </a:tblGrid>
              <a:tr h="2284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dirty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卡商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dirty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江波龙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dirty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宏芯宇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dirty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时创意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dirty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佰维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240939"/>
                  </a:ext>
                </a:extLst>
              </a:tr>
              <a:tr h="7322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空白字节段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EXT_CSD</a:t>
                      </a: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[68~127]</a:t>
                      </a:r>
                      <a:endParaRPr lang="zh-CN" altLang="en-US" sz="1400" b="1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EXT_CSD</a:t>
                      </a: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[88~121]</a:t>
                      </a:r>
                    </a:p>
                    <a:p>
                      <a:pPr marL="0" algn="l" defTabSz="914400" rtl="0" eaLnBrk="1" latinLnBrk="0" hangingPunct="1"/>
                      <a:endParaRPr lang="zh-CN" altLang="en-US" sz="14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EXT_CSD[190,186,182,170,135]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EXT_CSD</a:t>
                      </a: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+mn-ea"/>
                          <a:ea typeface="+mn-ea"/>
                          <a:cs typeface="+mn-cs"/>
                        </a:rPr>
                        <a:t>[101~121]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EXT_CSD[0~14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27,28]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EXT_CSD[254~257]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EXT_CSD</a:t>
                      </a: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[64~126]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EXT_CSD[270~301]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965733"/>
                  </a:ext>
                </a:extLst>
              </a:tr>
            </a:tbl>
          </a:graphicData>
        </a:graphic>
      </p:graphicFrame>
      <p:sp>
        <p:nvSpPr>
          <p:cNvPr id="9" name="内容占位符 2">
            <a:extLst>
              <a:ext uri="{FF2B5EF4-FFF2-40B4-BE49-F238E27FC236}">
                <a16:creationId xmlns:a16="http://schemas.microsoft.com/office/drawing/2014/main" id="{CBBC1E5C-ECEB-4DCA-A939-36397CE91956}"/>
              </a:ext>
            </a:extLst>
          </p:cNvPr>
          <p:cNvSpPr txBox="1">
            <a:spLocks/>
          </p:cNvSpPr>
          <p:nvPr/>
        </p:nvSpPr>
        <p:spPr>
          <a:xfrm>
            <a:off x="568234" y="1981603"/>
            <a:ext cx="10515600" cy="1004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措施：通过寄存器区分新旧卡，在软件端限制不同速率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卡侧空白的寄存器空白字节段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终端侧软件识别用于识别新卡和旧卡。识别为新卡限制读写速率上限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190M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，识别为旧卡限制读写速率上限为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160M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3197464-C25B-45F7-979A-079FCD774921}"/>
              </a:ext>
            </a:extLst>
          </p:cNvPr>
          <p:cNvSpPr/>
          <p:nvPr/>
        </p:nvSpPr>
        <p:spPr>
          <a:xfrm>
            <a:off x="568234" y="4424042"/>
            <a:ext cx="10515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软件方案：海思</a:t>
            </a:r>
            <a:r>
              <a:rPr lang="en-US" altLang="zh-CN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Kirin</a:t>
            </a:r>
            <a:r>
              <a:rPr lang="zh-CN" altLang="en-US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解决方案硬件工程部 </a:t>
            </a:r>
            <a:r>
              <a:rPr lang="en-US" altLang="zh-CN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[2012</a:t>
            </a:r>
            <a:r>
              <a:rPr lang="zh-CN" altLang="en-US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实验室</a:t>
            </a:r>
            <a:r>
              <a:rPr lang="en-US" altLang="zh-CN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br>
              <a:rPr lang="zh-CN" altLang="en-US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卡初始化时</a:t>
            </a:r>
            <a:r>
              <a:rPr lang="zh-CN" altLang="en-US" sz="1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解析扩展寄存器（</a:t>
            </a:r>
            <a:r>
              <a:rPr lang="en-US" altLang="zh-CN" sz="1400" u="sng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ext_csd</a:t>
            </a:r>
            <a:r>
              <a:rPr lang="zh-CN" altLang="en-US" sz="1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br>
              <a:rPr lang="zh-CN" altLang="en-US" sz="1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、通过解析扩展寄存器某几个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bit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位（供应商提供）</a:t>
            </a:r>
            <a:r>
              <a:rPr lang="zh-CN" altLang="en-US" sz="1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判断是否需要降速处理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，如果需要降速处理，赋予支持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160m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频率的特性。如果不需要则不赋予该特性。</a:t>
            </a:r>
            <a:b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、初始化完成切高速模式时，判断有无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160m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特性，有该特性，控制器频率在高速模式下改为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160m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，若无该特性，控制器在高速模式下的频率依旧为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192m</a:t>
            </a:r>
            <a:b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、判断校验位，针对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160m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的特性增加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bit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校验位，防止其他厂商误写特性判断位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F946AEF-E97E-41E9-8C59-07CCE94F261F}"/>
              </a:ext>
            </a:extLst>
          </p:cNvPr>
          <p:cNvSpPr/>
          <p:nvPr/>
        </p:nvSpPr>
        <p:spPr>
          <a:xfrm>
            <a:off x="568234" y="770924"/>
            <a:ext cx="103626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背景：</a:t>
            </a:r>
            <a:endParaRPr lang="en-US" altLang="zh-CN" sz="16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针对市场出现的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卡弹卡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卡顿等相关舆情，定位到主要问题为容性负载值偏大，通过降低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卡的速率，解决了部分问题。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标准增加容性负载建议，授权卡商对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卡进行技术升级，升级后新卡可以支持高速率</a:t>
            </a:r>
          </a:p>
        </p:txBody>
      </p:sp>
    </p:spTree>
    <p:extLst>
      <p:ext uri="{BB962C8B-B14F-4D97-AF65-F5344CB8AC3E}">
        <p14:creationId xmlns:p14="http://schemas.microsoft.com/office/powerpoint/2010/main" val="62320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F811FDB6-3612-43D2-AAF7-F7C5ABB08CA7}"/>
              </a:ext>
            </a:extLst>
          </p:cNvPr>
          <p:cNvSpPr txBox="1">
            <a:spLocks/>
          </p:cNvSpPr>
          <p:nvPr/>
        </p:nvSpPr>
        <p:spPr>
          <a:xfrm>
            <a:off x="390312" y="127271"/>
            <a:ext cx="11253048" cy="540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决策二：因负载阻抗不同</a:t>
            </a:r>
            <a:r>
              <a:rPr lang="zh-CN" altLang="en-US" sz="36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通过寄存器识别所需时钟频率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，区分新旧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3197464-C25B-45F7-979A-079FCD774921}"/>
              </a:ext>
            </a:extLst>
          </p:cNvPr>
          <p:cNvSpPr/>
          <p:nvPr/>
        </p:nvSpPr>
        <p:spPr>
          <a:xfrm>
            <a:off x="784375" y="2966196"/>
            <a:ext cx="523246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具体实施方案：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该方案仅适用</a:t>
            </a:r>
            <a:r>
              <a:rPr lang="en-US" altLang="zh-CN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</a:t>
            </a:r>
            <a:endParaRPr lang="en-US" altLang="zh-CN" sz="1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获取扩展寄存器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EXT_CSD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字节</a:t>
            </a: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1010 0001</a:t>
            </a: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bit[4-7]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crc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检验位    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//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crc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检验位不正确，按旧卡处理</a:t>
            </a: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bit[1-3]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                   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保留位 </a:t>
            </a:r>
          </a:p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bit[0]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 新旧卡区分位 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为新卡，写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为旧卡</a:t>
            </a:r>
          </a:p>
          <a:p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即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EXT_CSD[121]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值为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0xA1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默认为新卡，其他情况按旧卡处理。</a:t>
            </a:r>
          </a:p>
          <a:p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23936479-E7C4-4913-86BD-19B797AEF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142573"/>
              </p:ext>
            </p:extLst>
          </p:nvPr>
        </p:nvGraphicFramePr>
        <p:xfrm>
          <a:off x="784375" y="1408193"/>
          <a:ext cx="9779728" cy="1037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075">
                  <a:extLst>
                    <a:ext uri="{9D8B030D-6E8A-4147-A177-3AD203B41FA5}">
                      <a16:colId xmlns:a16="http://schemas.microsoft.com/office/drawing/2014/main" val="290856624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246703370"/>
                    </a:ext>
                  </a:extLst>
                </a:gridCol>
                <a:gridCol w="1985554">
                  <a:extLst>
                    <a:ext uri="{9D8B030D-6E8A-4147-A177-3AD203B41FA5}">
                      <a16:colId xmlns:a16="http://schemas.microsoft.com/office/drawing/2014/main" val="3400645336"/>
                    </a:ext>
                  </a:extLst>
                </a:gridCol>
                <a:gridCol w="2816354">
                  <a:extLst>
                    <a:ext uri="{9D8B030D-6E8A-4147-A177-3AD203B41FA5}">
                      <a16:colId xmlns:a16="http://schemas.microsoft.com/office/drawing/2014/main" val="1234064626"/>
                    </a:ext>
                  </a:extLst>
                </a:gridCol>
                <a:gridCol w="1955945">
                  <a:extLst>
                    <a:ext uri="{9D8B030D-6E8A-4147-A177-3AD203B41FA5}">
                      <a16:colId xmlns:a16="http://schemas.microsoft.com/office/drawing/2014/main" val="3256399183"/>
                    </a:ext>
                  </a:extLst>
                </a:gridCol>
              </a:tblGrid>
              <a:tr h="2284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dirty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卡商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dirty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江波龙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dirty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宏芯宇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dirty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时创意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dirty="0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+mn-cs"/>
                        </a:rPr>
                        <a:t>佰维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240939"/>
                  </a:ext>
                </a:extLst>
              </a:tr>
              <a:tr h="7322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空白字节段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EXT_CSD</a:t>
                      </a: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[68~127]</a:t>
                      </a:r>
                      <a:endParaRPr lang="zh-CN" altLang="en-US" sz="1400" b="1" kern="12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EXT_CSD</a:t>
                      </a: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[88~121]</a:t>
                      </a:r>
                    </a:p>
                    <a:p>
                      <a:pPr marL="0" algn="l" defTabSz="914400" rtl="0" eaLnBrk="1" latinLnBrk="0" hangingPunct="1"/>
                      <a:endParaRPr lang="zh-CN" altLang="en-US" sz="14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EXT_CSD[190,186,182,170,135]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EXT_CSD</a:t>
                      </a: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+mn-ea"/>
                          <a:ea typeface="+mn-ea"/>
                          <a:cs typeface="+mn-cs"/>
                        </a:rPr>
                        <a:t>[101~121]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EXT_CSD[0~14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27,28]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EXT_CSD[254~257]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EXT_CSD</a:t>
                      </a: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[64~126]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EXT_CSD[270~301]</a:t>
                      </a:r>
                      <a:endParaRPr lang="zh-CN" altLang="en-US" sz="14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965733"/>
                  </a:ext>
                </a:extLst>
              </a:tr>
            </a:tbl>
          </a:graphicData>
        </a:graphic>
      </p:graphicFrame>
      <p:sp>
        <p:nvSpPr>
          <p:cNvPr id="3" name="矩形 2">
            <a:extLst>
              <a:ext uri="{FF2B5EF4-FFF2-40B4-BE49-F238E27FC236}">
                <a16:creationId xmlns:a16="http://schemas.microsoft.com/office/drawing/2014/main" id="{1F84F8D3-6864-4C4A-91C6-E7BB7D2E7944}"/>
              </a:ext>
            </a:extLst>
          </p:cNvPr>
          <p:cNvSpPr/>
          <p:nvPr/>
        </p:nvSpPr>
        <p:spPr>
          <a:xfrm>
            <a:off x="6749142" y="3862804"/>
            <a:ext cx="40494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上述所提到的新旧卡标准为：</a:t>
            </a:r>
            <a:endParaRPr lang="en-US" altLang="zh-CN" sz="1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容性负载值大于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12pf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为旧卡，统一降速到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160m</a:t>
            </a:r>
          </a:p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容性负载值小于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12pf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为新卡，统一速度到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190m</a:t>
            </a:r>
          </a:p>
        </p:txBody>
      </p:sp>
    </p:spTree>
    <p:extLst>
      <p:ext uri="{BB962C8B-B14F-4D97-AF65-F5344CB8AC3E}">
        <p14:creationId xmlns:p14="http://schemas.microsoft.com/office/powerpoint/2010/main" val="629841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F811FDB6-3612-43D2-AAF7-F7C5ABB08CA7}"/>
              </a:ext>
            </a:extLst>
          </p:cNvPr>
          <p:cNvSpPr txBox="1">
            <a:spLocks/>
          </p:cNvSpPr>
          <p:nvPr/>
        </p:nvSpPr>
        <p:spPr>
          <a:xfrm>
            <a:off x="329352" y="241576"/>
            <a:ext cx="11253048" cy="540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决策三：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NM1.0</a:t>
            </a: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连接器标准立项书评审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CF0E563-533B-4D62-9910-B2C634BDD4DB}"/>
              </a:ext>
            </a:extLst>
          </p:cNvPr>
          <p:cNvSpPr/>
          <p:nvPr/>
        </p:nvSpPr>
        <p:spPr>
          <a:xfrm>
            <a:off x="462088" y="782546"/>
            <a:ext cx="10124823" cy="272651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背景：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 1.0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卡已商用，主要应用于手机、平板领域，未来将应用于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IPC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等各行各业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连接器作为通用器件，在器件性能上，为保证连接器对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卡适配的兼容性，及有统一的质量保证，建议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ITMA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牵头起草连接器相应的标准，项目目标和意义：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连接器对于不同终端有不同的规格要求，例如消费类设备，工业级设备，监控类设备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制定相应的标准，有利于连接器厂商及终端厂商产品选型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通用器件，有助于推广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卡商用，降低适配复杂度，以及降低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NM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卡应用成本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2" name="对象 21">
            <a:extLst>
              <a:ext uri="{FF2B5EF4-FFF2-40B4-BE49-F238E27FC236}">
                <a16:creationId xmlns:a16="http://schemas.microsoft.com/office/drawing/2014/main" id="{F8FF3B6A-4B13-41B4-8DEC-788EE9F80D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15749" y="1731466"/>
          <a:ext cx="9144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3" imgW="914400" imgH="828720" progId="Word.Document.12">
                  <p:embed/>
                </p:oleObj>
              </mc:Choice>
              <mc:Fallback>
                <p:oleObj name="Document" showAsIcon="1" r:id="rId3" imgW="914400" imgH="828720" progId="Word.Document.12">
                  <p:embed/>
                  <p:pic>
                    <p:nvPicPr>
                      <p:cNvPr id="22" name="对象 21">
                        <a:extLst>
                          <a:ext uri="{FF2B5EF4-FFF2-40B4-BE49-F238E27FC236}">
                            <a16:creationId xmlns:a16="http://schemas.microsoft.com/office/drawing/2014/main" id="{F8FF3B6A-4B13-41B4-8DEC-788EE9F80D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15749" y="1731466"/>
                        <a:ext cx="914400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1030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五边形 21">
            <a:extLst>
              <a:ext uri="{FF2B5EF4-FFF2-40B4-BE49-F238E27FC236}">
                <a16:creationId xmlns:a16="http://schemas.microsoft.com/office/drawing/2014/main" id="{4342F644-8786-924F-AE0A-B7CFD82A1AEE}"/>
              </a:ext>
            </a:extLst>
          </p:cNvPr>
          <p:cNvSpPr/>
          <p:nvPr/>
        </p:nvSpPr>
        <p:spPr>
          <a:xfrm>
            <a:off x="923327" y="4422887"/>
            <a:ext cx="10968062" cy="734291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12"/>
            <a:endParaRPr lang="zh-CN" altLang="en-US" sz="1200">
              <a:solidFill>
                <a:srgbClr val="666666"/>
              </a:solidFill>
            </a:endParaRP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E56C888D-F866-3A46-8DBF-CBA9BA220CA8}"/>
              </a:ext>
            </a:extLst>
          </p:cNvPr>
          <p:cNvSpPr/>
          <p:nvPr/>
        </p:nvSpPr>
        <p:spPr>
          <a:xfrm>
            <a:off x="825347" y="3505272"/>
            <a:ext cx="72133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Microsoft YaHei" charset="-122"/>
                <a:ea typeface="Microsoft YaHei" charset="-122"/>
                <a:cs typeface="Microsoft YaHei" charset="-122"/>
              </a:rPr>
              <a:t>共同推动新型终端存储产品技术与应用。</a:t>
            </a:r>
            <a:endParaRPr lang="zh-CN" altLang="en-US" sz="2800" dirty="0">
              <a:effectLst/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7E06A10E-F1A6-B345-8C7F-2CFEA3CE6E66}"/>
              </a:ext>
            </a:extLst>
          </p:cNvPr>
          <p:cNvSpPr/>
          <p:nvPr/>
        </p:nvSpPr>
        <p:spPr>
          <a:xfrm>
            <a:off x="825347" y="1751854"/>
            <a:ext cx="93566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欢迎加入 智</a:t>
            </a:r>
            <a:r>
              <a:rPr lang="zh-CN" altLang="en-US" sz="11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8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慧</a:t>
            </a:r>
            <a:r>
              <a:rPr lang="zh-CN" altLang="en-US" sz="11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8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终</a:t>
            </a:r>
            <a:r>
              <a:rPr lang="zh-CN" altLang="en-US" sz="11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8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端</a:t>
            </a:r>
            <a:r>
              <a:rPr lang="zh-CN" altLang="en-US" sz="11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8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存</a:t>
            </a:r>
            <a:r>
              <a:rPr lang="zh-CN" altLang="en-US" sz="11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8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储</a:t>
            </a:r>
            <a:r>
              <a:rPr lang="zh-CN" altLang="en-US" sz="11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8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协</a:t>
            </a:r>
            <a:r>
              <a:rPr lang="zh-CN" altLang="en-US" sz="11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zh-CN" altLang="en-US" sz="4800" b="1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会</a:t>
            </a:r>
          </a:p>
          <a:p>
            <a:r>
              <a:rPr lang="en-US" altLang="zh-CN" sz="4800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Welcome Join in ITMA</a:t>
            </a:r>
            <a:r>
              <a:rPr lang="zh-CN" altLang="en-US" sz="4800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en-US" altLang="zh-CN" sz="4800" dirty="0">
                <a:solidFill>
                  <a:srgbClr val="C00000"/>
                </a:solidFill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endParaRPr lang="zh-CN" altLang="en-US" sz="4800" dirty="0">
              <a:solidFill>
                <a:srgbClr val="C000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D1F0C4D0-7708-394E-BF68-CA9573533024}"/>
              </a:ext>
            </a:extLst>
          </p:cNvPr>
          <p:cNvSpPr txBox="1"/>
          <p:nvPr/>
        </p:nvSpPr>
        <p:spPr>
          <a:xfrm>
            <a:off x="9321237" y="4641619"/>
            <a:ext cx="226745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>
              <a:defRPr sz="1600" b="1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共同推动协会发展</a:t>
            </a:r>
          </a:p>
        </p:txBody>
      </p:sp>
      <p:sp>
        <p:nvSpPr>
          <p:cNvPr id="69" name="圆角矩形 68">
            <a:extLst>
              <a:ext uri="{FF2B5EF4-FFF2-40B4-BE49-F238E27FC236}">
                <a16:creationId xmlns:a16="http://schemas.microsoft.com/office/drawing/2014/main" id="{D7196E06-FD73-B042-8D3B-E929E9C06962}"/>
              </a:ext>
            </a:extLst>
          </p:cNvPr>
          <p:cNvSpPr/>
          <p:nvPr/>
        </p:nvSpPr>
        <p:spPr>
          <a:xfrm>
            <a:off x="6096000" y="4422887"/>
            <a:ext cx="2926935" cy="73429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12"/>
            <a:endParaRPr lang="zh-CN" altLang="en-US" sz="1200" dirty="0">
              <a:solidFill>
                <a:srgbClr val="666666"/>
              </a:solidFill>
            </a:endParaRPr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65D7D4F0-DAA9-D642-A843-0FCCE9C461FE}"/>
              </a:ext>
            </a:extLst>
          </p:cNvPr>
          <p:cNvSpPr txBox="1"/>
          <p:nvPr/>
        </p:nvSpPr>
        <p:spPr>
          <a:xfrm>
            <a:off x="6658730" y="4497644"/>
            <a:ext cx="2102082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>
              <a:defRPr sz="1600" b="1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享受权益，</a:t>
            </a:r>
            <a:endParaRPr lang="en-US" altLang="zh-CN" dirty="0"/>
          </a:p>
          <a:p>
            <a:r>
              <a:rPr lang="zh-CN" altLang="en-US" dirty="0"/>
              <a:t>参与标准制定</a:t>
            </a:r>
          </a:p>
        </p:txBody>
      </p:sp>
      <p:sp>
        <p:nvSpPr>
          <p:cNvPr id="63" name="圆角矩形 62">
            <a:extLst>
              <a:ext uri="{FF2B5EF4-FFF2-40B4-BE49-F238E27FC236}">
                <a16:creationId xmlns:a16="http://schemas.microsoft.com/office/drawing/2014/main" id="{D68B4445-62B3-774C-A9EB-7BA65AD734CA}"/>
              </a:ext>
            </a:extLst>
          </p:cNvPr>
          <p:cNvSpPr/>
          <p:nvPr/>
        </p:nvSpPr>
        <p:spPr>
          <a:xfrm>
            <a:off x="3378189" y="4422887"/>
            <a:ext cx="2897355" cy="7342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12"/>
            <a:endParaRPr lang="zh-CN" altLang="en-US" sz="1200" dirty="0">
              <a:solidFill>
                <a:srgbClr val="666666"/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C7795FCE-F897-8D45-AF24-205BF58090C0}"/>
              </a:ext>
            </a:extLst>
          </p:cNvPr>
          <p:cNvSpPr txBox="1"/>
          <p:nvPr/>
        </p:nvSpPr>
        <p:spPr>
          <a:xfrm>
            <a:off x="4275003" y="4641619"/>
            <a:ext cx="1169551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>
              <a:defRPr sz="1600" b="1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成为会员</a:t>
            </a:r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5AE59351-5CD3-674F-A64D-88BCDA1D4F42}"/>
              </a:ext>
            </a:extLst>
          </p:cNvPr>
          <p:cNvSpPr/>
          <p:nvPr/>
        </p:nvSpPr>
        <p:spPr>
          <a:xfrm>
            <a:off x="761381" y="4422887"/>
            <a:ext cx="2768864" cy="7342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12"/>
            <a:endParaRPr lang="zh-CN" altLang="en-US" sz="1200">
              <a:solidFill>
                <a:srgbClr val="666666"/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4773B4E-AC11-1B46-BAEB-0B23DF01EDDB}"/>
              </a:ext>
            </a:extLst>
          </p:cNvPr>
          <p:cNvSpPr txBox="1"/>
          <p:nvPr/>
        </p:nvSpPr>
        <p:spPr>
          <a:xfrm>
            <a:off x="1234632" y="4627509"/>
            <a:ext cx="1530061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>
              <a:defRPr sz="1600" b="1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/>
              <a:t>提交入会申请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EFB3AA9-1763-E24C-B6BE-36A270315968}"/>
              </a:ext>
            </a:extLst>
          </p:cNvPr>
          <p:cNvSpPr/>
          <p:nvPr/>
        </p:nvSpPr>
        <p:spPr>
          <a:xfrm>
            <a:off x="10022442" y="5822706"/>
            <a:ext cx="1667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>
                <a:latin typeface="Lato" panose="020F0502020204030203" pitchFamily="34" charset="0"/>
              </a:rPr>
              <a:t>www.itma.org</a:t>
            </a:r>
            <a:endParaRPr lang="zh-CN" altLang="en-US"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9D9F3D37-1540-A642-9AD3-35CD00DF3343}"/>
              </a:ext>
            </a:extLst>
          </p:cNvPr>
          <p:cNvGrpSpPr/>
          <p:nvPr/>
        </p:nvGrpSpPr>
        <p:grpSpPr>
          <a:xfrm>
            <a:off x="923328" y="1113163"/>
            <a:ext cx="1841365" cy="589819"/>
            <a:chOff x="923328" y="1113163"/>
            <a:chExt cx="1841365" cy="589819"/>
          </a:xfrm>
        </p:grpSpPr>
        <p:pic>
          <p:nvPicPr>
            <p:cNvPr id="79" name="图片 78">
              <a:extLst>
                <a:ext uri="{FF2B5EF4-FFF2-40B4-BE49-F238E27FC236}">
                  <a16:creationId xmlns:a16="http://schemas.microsoft.com/office/drawing/2014/main" id="{F1A8872E-D94D-004B-93CD-237F65C67E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4835" b="514"/>
            <a:stretch/>
          </p:blipFill>
          <p:spPr>
            <a:xfrm>
              <a:off x="923328" y="1113163"/>
              <a:ext cx="1501218" cy="440824"/>
            </a:xfrm>
            <a:prstGeom prst="rect">
              <a:avLst/>
            </a:prstGeom>
          </p:spPr>
        </p:pic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65F0EC83-AFF6-FE41-AF9A-A3D3E422FED6}"/>
                </a:ext>
              </a:extLst>
            </p:cNvPr>
            <p:cNvSpPr txBox="1"/>
            <p:nvPr/>
          </p:nvSpPr>
          <p:spPr>
            <a:xfrm>
              <a:off x="2387667" y="133365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™</a:t>
              </a:r>
            </a:p>
          </p:txBody>
        </p:sp>
      </p:grpSp>
      <p:pic>
        <p:nvPicPr>
          <p:cNvPr id="83" name="图片 82">
            <a:extLst>
              <a:ext uri="{FF2B5EF4-FFF2-40B4-BE49-F238E27FC236}">
                <a16:creationId xmlns:a16="http://schemas.microsoft.com/office/drawing/2014/main" id="{4507457A-6A4B-154D-AE85-7147CA84E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5741" y="5640801"/>
            <a:ext cx="686735" cy="629902"/>
          </a:xfrm>
          <a:prstGeom prst="rect">
            <a:avLst/>
          </a:prstGeom>
        </p:spPr>
      </p:pic>
      <p:pic>
        <p:nvPicPr>
          <p:cNvPr id="84" name="图片 83">
            <a:extLst>
              <a:ext uri="{FF2B5EF4-FFF2-40B4-BE49-F238E27FC236}">
                <a16:creationId xmlns:a16="http://schemas.microsoft.com/office/drawing/2014/main" id="{BB1778F7-25B6-224B-93E7-5FAAD2670F7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7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0552" y="5774771"/>
            <a:ext cx="439812" cy="507724"/>
          </a:xfrm>
          <a:prstGeom prst="rect">
            <a:avLst/>
          </a:prstGeom>
        </p:spPr>
      </p:pic>
      <p:sp>
        <p:nvSpPr>
          <p:cNvPr id="32" name="矩形 31">
            <a:extLst>
              <a:ext uri="{FF2B5EF4-FFF2-40B4-BE49-F238E27FC236}">
                <a16:creationId xmlns:a16="http://schemas.microsoft.com/office/drawing/2014/main" id="{DE3AA5DD-3A90-6A43-A385-CC73C0A39900}"/>
              </a:ext>
            </a:extLst>
          </p:cNvPr>
          <p:cNvSpPr/>
          <p:nvPr/>
        </p:nvSpPr>
        <p:spPr>
          <a:xfrm>
            <a:off x="7367837" y="5763630"/>
            <a:ext cx="1839543" cy="423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332">
              <a:lnSpc>
                <a:spcPct val="130000"/>
              </a:lnSpc>
              <a:defRPr/>
            </a:pPr>
            <a:r>
              <a:rPr lang="en-US" altLang="zh-CN" dirty="0" err="1">
                <a:solidFill>
                  <a:srgbClr val="C00000"/>
                </a:solidFill>
                <a:latin typeface="Lato" panose="020F0502020204030203" pitchFamily="34" charset="0"/>
              </a:rPr>
              <a:t>service@itma.org</a:t>
            </a:r>
            <a:endParaRPr lang="en-US" altLang="zh-CN" dirty="0">
              <a:solidFill>
                <a:srgbClr val="C00000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23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1299</Words>
  <Application>Microsoft Office PowerPoint</Application>
  <PresentationFormat>宽屏</PresentationFormat>
  <Paragraphs>232</Paragraphs>
  <Slides>6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Arial,Bold</vt:lpstr>
      <vt:lpstr>等线</vt:lpstr>
      <vt:lpstr>等线 Light</vt:lpstr>
      <vt:lpstr>宋体</vt:lpstr>
      <vt:lpstr>微软雅黑</vt:lpstr>
      <vt:lpstr>微软雅黑</vt:lpstr>
      <vt:lpstr>Arial</vt:lpstr>
      <vt:lpstr>Lato</vt:lpstr>
      <vt:lpstr>Office 主题​​</vt:lpstr>
      <vt:lpstr>Document</vt:lpstr>
      <vt:lpstr>PowerPoint 演示文稿</vt:lpstr>
      <vt:lpstr>决策一：NM卡1.0技术标准增加容性负载阻抗上限值12Pf，确保NM卡传输速率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chenlin (CO)</dc:creator>
  <cp:lastModifiedBy>huang zifeng</cp:lastModifiedBy>
  <cp:revision>3</cp:revision>
  <dcterms:created xsi:type="dcterms:W3CDTF">2023-07-25T02:13:16Z</dcterms:created>
  <dcterms:modified xsi:type="dcterms:W3CDTF">2023-07-25T03:13:15Z</dcterms:modified>
</cp:coreProperties>
</file>